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notesSlides/notesSlide2.xml" ContentType="application/vnd.openxmlformats-officedocument.presentationml.notesSlide+xml"/>
  <Override PartName="/ppt/webextensions/webextension4.xml" ContentType="application/vnd.ms-office.webextension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9" r:id="rId3"/>
    <p:sldId id="275" r:id="rId4"/>
    <p:sldId id="334" r:id="rId5"/>
    <p:sldId id="282" r:id="rId6"/>
    <p:sldId id="281" r:id="rId7"/>
    <p:sldId id="283" r:id="rId8"/>
    <p:sldId id="286" r:id="rId9"/>
    <p:sldId id="292" r:id="rId10"/>
    <p:sldId id="293" r:id="rId11"/>
    <p:sldId id="297" r:id="rId12"/>
    <p:sldId id="335" r:id="rId13"/>
    <p:sldId id="299" r:id="rId14"/>
    <p:sldId id="341" r:id="rId15"/>
    <p:sldId id="300" r:id="rId16"/>
    <p:sldId id="343" r:id="rId17"/>
    <p:sldId id="301" r:id="rId18"/>
    <p:sldId id="304" r:id="rId19"/>
    <p:sldId id="305" r:id="rId20"/>
    <p:sldId id="306" r:id="rId21"/>
    <p:sldId id="307" r:id="rId22"/>
    <p:sldId id="308" r:id="rId23"/>
    <p:sldId id="342" r:id="rId24"/>
    <p:sldId id="310" r:id="rId25"/>
    <p:sldId id="314" r:id="rId26"/>
    <p:sldId id="315" r:id="rId27"/>
    <p:sldId id="317" r:id="rId28"/>
    <p:sldId id="318" r:id="rId29"/>
    <p:sldId id="344" r:id="rId30"/>
    <p:sldId id="316" r:id="rId31"/>
    <p:sldId id="345" r:id="rId32"/>
    <p:sldId id="322" r:id="rId33"/>
    <p:sldId id="323" r:id="rId34"/>
    <p:sldId id="324" r:id="rId35"/>
    <p:sldId id="340" r:id="rId36"/>
  </p:sldIdLst>
  <p:sldSz cx="12192000" cy="6858000"/>
  <p:notesSz cx="6858000" cy="9144000"/>
  <p:embeddedFontLst>
    <p:embeddedFont>
      <p:font typeface="Cambria Math" panose="02040503050406030204" pitchFamily="18" charset="0"/>
      <p:regular r:id="rId39"/>
    </p:embeddedFont>
    <p:embeddedFont>
      <p:font typeface="Wells Fargo Sans" panose="020B0503020203020204" pitchFamily="34" charset="0"/>
      <p:regular r:id="rId40"/>
      <p:bold r:id="rId41"/>
      <p:italic r:id="rId42"/>
      <p:boldItalic r:id="rId43"/>
    </p:embeddedFont>
    <p:embeddedFont>
      <p:font typeface="Wells Fargo Sans Display" panose="020B0503020203020204" pitchFamily="34" charset="0"/>
      <p:regular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EB94A1D-A631-704B-853A-9451CC0E5746}">
          <p14:sldIdLst>
            <p14:sldId id="256"/>
            <p14:sldId id="259"/>
            <p14:sldId id="275"/>
            <p14:sldId id="334"/>
            <p14:sldId id="282"/>
            <p14:sldId id="281"/>
            <p14:sldId id="283"/>
            <p14:sldId id="286"/>
            <p14:sldId id="292"/>
            <p14:sldId id="293"/>
            <p14:sldId id="297"/>
            <p14:sldId id="335"/>
            <p14:sldId id="299"/>
            <p14:sldId id="341"/>
            <p14:sldId id="300"/>
            <p14:sldId id="343"/>
            <p14:sldId id="301"/>
            <p14:sldId id="304"/>
            <p14:sldId id="305"/>
            <p14:sldId id="306"/>
            <p14:sldId id="307"/>
            <p14:sldId id="308"/>
            <p14:sldId id="342"/>
            <p14:sldId id="310"/>
            <p14:sldId id="314"/>
            <p14:sldId id="315"/>
            <p14:sldId id="317"/>
            <p14:sldId id="318"/>
            <p14:sldId id="344"/>
            <p14:sldId id="316"/>
            <p14:sldId id="345"/>
            <p14:sldId id="322"/>
            <p14:sldId id="323"/>
            <p14:sldId id="324"/>
            <p14:sldId id="34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9196" autoAdjust="0"/>
  </p:normalViewPr>
  <p:slideViewPr>
    <p:cSldViewPr snapToGrid="0">
      <p:cViewPr varScale="1">
        <p:scale>
          <a:sx n="102" d="100"/>
          <a:sy n="102" d="100"/>
        </p:scale>
        <p:origin x="8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4" d="100"/>
          <a:sy n="124" d="100"/>
        </p:scale>
        <p:origin x="495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AA6E4A-D3C0-476A-BD71-B5A6A5B5FFE2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CE64465A-5E54-4038-B427-E46D22D5F3BA}">
      <dgm:prSet phldrT="[Text]"/>
      <dgm:spPr/>
      <dgm:t>
        <a:bodyPr/>
        <a:lstStyle/>
        <a:p>
          <a:r>
            <a:rPr lang="en-US" dirty="0"/>
            <a:t>Feedforward</a:t>
          </a:r>
        </a:p>
      </dgm:t>
    </dgm:pt>
    <dgm:pt modelId="{ABA1EAF2-E465-4375-9BF6-68F7B3937DF0}" type="parTrans" cxnId="{FDC27CFE-3C3B-4FF2-9BD8-D7BF7CB10951}">
      <dgm:prSet/>
      <dgm:spPr/>
      <dgm:t>
        <a:bodyPr/>
        <a:lstStyle/>
        <a:p>
          <a:endParaRPr lang="en-US"/>
        </a:p>
      </dgm:t>
    </dgm:pt>
    <dgm:pt modelId="{1F01E538-14D9-4AB1-8370-3F21FC789FFF}" type="sibTrans" cxnId="{FDC27CFE-3C3B-4FF2-9BD8-D7BF7CB10951}">
      <dgm:prSet/>
      <dgm:spPr/>
      <dgm:t>
        <a:bodyPr/>
        <a:lstStyle/>
        <a:p>
          <a:endParaRPr lang="en-US"/>
        </a:p>
      </dgm:t>
    </dgm:pt>
    <dgm:pt modelId="{308145BC-5030-40C1-A3CB-FCC5D86F9A58}">
      <dgm:prSet phldrT="[Text]"/>
      <dgm:spPr/>
      <dgm:t>
        <a:bodyPr/>
        <a:lstStyle/>
        <a:p>
          <a:r>
            <a:rPr lang="en-US" dirty="0"/>
            <a:t>Feed the data through the network</a:t>
          </a:r>
        </a:p>
      </dgm:t>
    </dgm:pt>
    <dgm:pt modelId="{B31F1A40-7EAD-4EE5-B33E-375073A5928C}" type="parTrans" cxnId="{71FA9EB6-13DF-4BBA-AEB7-09A533DFF374}">
      <dgm:prSet/>
      <dgm:spPr/>
      <dgm:t>
        <a:bodyPr/>
        <a:lstStyle/>
        <a:p>
          <a:endParaRPr lang="en-US"/>
        </a:p>
      </dgm:t>
    </dgm:pt>
    <dgm:pt modelId="{5F18E7BB-2BD1-4255-A543-A7EF6B12F887}" type="sibTrans" cxnId="{71FA9EB6-13DF-4BBA-AEB7-09A533DFF374}">
      <dgm:prSet/>
      <dgm:spPr/>
      <dgm:t>
        <a:bodyPr/>
        <a:lstStyle/>
        <a:p>
          <a:endParaRPr lang="en-US"/>
        </a:p>
      </dgm:t>
    </dgm:pt>
    <dgm:pt modelId="{8B90D2A3-8651-4ED1-AB9F-609D962184D5}">
      <dgm:prSet phldrT="[Text]"/>
      <dgm:spPr/>
      <dgm:t>
        <a:bodyPr/>
        <a:lstStyle/>
        <a:p>
          <a:r>
            <a:rPr lang="en-US" dirty="0"/>
            <a:t>Gradient</a:t>
          </a:r>
        </a:p>
      </dgm:t>
    </dgm:pt>
    <dgm:pt modelId="{8A8D7E0D-B010-40C9-A60E-695512BBB932}" type="parTrans" cxnId="{74D41848-3066-4D3A-AD6E-43D25248F1D6}">
      <dgm:prSet/>
      <dgm:spPr/>
      <dgm:t>
        <a:bodyPr/>
        <a:lstStyle/>
        <a:p>
          <a:endParaRPr lang="en-US"/>
        </a:p>
      </dgm:t>
    </dgm:pt>
    <dgm:pt modelId="{F3DBC2A5-2C63-4689-8627-266299A50C49}" type="sibTrans" cxnId="{74D41848-3066-4D3A-AD6E-43D25248F1D6}">
      <dgm:prSet/>
      <dgm:spPr/>
      <dgm:t>
        <a:bodyPr/>
        <a:lstStyle/>
        <a:p>
          <a:endParaRPr lang="en-US"/>
        </a:p>
      </dgm:t>
    </dgm:pt>
    <dgm:pt modelId="{AAF48A5C-A4A3-4B79-B5EB-B338896D6227}">
      <dgm:prSet phldrT="[Text]"/>
      <dgm:spPr/>
      <dgm:t>
        <a:bodyPr/>
        <a:lstStyle/>
        <a:p>
          <a:r>
            <a:rPr lang="en-US" dirty="0"/>
            <a:t>Compute the gradient of the cost function with respect to the last hidden layer/ output layer</a:t>
          </a:r>
        </a:p>
      </dgm:t>
    </dgm:pt>
    <dgm:pt modelId="{A87D30C9-1C56-4BD0-AC5A-B10FB65EBFAB}" type="parTrans" cxnId="{B7AE268D-4254-42E2-92B3-480B91740693}">
      <dgm:prSet/>
      <dgm:spPr/>
      <dgm:t>
        <a:bodyPr/>
        <a:lstStyle/>
        <a:p>
          <a:endParaRPr lang="en-US"/>
        </a:p>
      </dgm:t>
    </dgm:pt>
    <dgm:pt modelId="{871D551B-7F8D-4666-978F-8F2192A4737F}" type="sibTrans" cxnId="{B7AE268D-4254-42E2-92B3-480B91740693}">
      <dgm:prSet/>
      <dgm:spPr/>
      <dgm:t>
        <a:bodyPr/>
        <a:lstStyle/>
        <a:p>
          <a:endParaRPr lang="en-US"/>
        </a:p>
      </dgm:t>
    </dgm:pt>
    <dgm:pt modelId="{3184129B-A57C-4142-B308-1F79999717DF}">
      <dgm:prSet phldrT="[Text]"/>
      <dgm:spPr/>
      <dgm:t>
        <a:bodyPr/>
        <a:lstStyle/>
        <a:p>
          <a:r>
            <a:rPr lang="en-US" dirty="0"/>
            <a:t>Backward propagation</a:t>
          </a:r>
        </a:p>
      </dgm:t>
    </dgm:pt>
    <dgm:pt modelId="{41F196E0-1A84-4953-81AC-3A285DC71FBE}" type="parTrans" cxnId="{790CEA83-DBF9-4CEE-99C9-57DDB8EAE9CD}">
      <dgm:prSet/>
      <dgm:spPr/>
      <dgm:t>
        <a:bodyPr/>
        <a:lstStyle/>
        <a:p>
          <a:endParaRPr lang="en-US"/>
        </a:p>
      </dgm:t>
    </dgm:pt>
    <dgm:pt modelId="{641DA640-A07F-4D4F-8AB3-BABAAFF4EBD3}" type="sibTrans" cxnId="{790CEA83-DBF9-4CEE-99C9-57DDB8EAE9CD}">
      <dgm:prSet/>
      <dgm:spPr/>
      <dgm:t>
        <a:bodyPr/>
        <a:lstStyle/>
        <a:p>
          <a:endParaRPr lang="en-US"/>
        </a:p>
      </dgm:t>
    </dgm:pt>
    <dgm:pt modelId="{F4F61A2B-3CEA-49EF-927C-29C8D0BB6B60}">
      <dgm:prSet phldrT="[Text]"/>
      <dgm:spPr/>
      <dgm:t>
        <a:bodyPr/>
        <a:lstStyle/>
        <a:p>
          <a:r>
            <a:rPr lang="en-US" dirty="0"/>
            <a:t>Work backwards through the network</a:t>
          </a:r>
        </a:p>
      </dgm:t>
    </dgm:pt>
    <dgm:pt modelId="{6B206489-BDF4-45CE-A5F2-D7DF65F7E36B}" type="parTrans" cxnId="{BA86974C-CA9C-4C8D-84C5-079CD8EC5F4A}">
      <dgm:prSet/>
      <dgm:spPr/>
      <dgm:t>
        <a:bodyPr/>
        <a:lstStyle/>
        <a:p>
          <a:endParaRPr lang="en-US"/>
        </a:p>
      </dgm:t>
    </dgm:pt>
    <dgm:pt modelId="{CBFD84E3-3489-4BB6-9783-79A57EBA8E6B}" type="sibTrans" cxnId="{BA86974C-CA9C-4C8D-84C5-079CD8EC5F4A}">
      <dgm:prSet/>
      <dgm:spPr/>
      <dgm:t>
        <a:bodyPr/>
        <a:lstStyle/>
        <a:p>
          <a:endParaRPr lang="en-US"/>
        </a:p>
      </dgm:t>
    </dgm:pt>
    <dgm:pt modelId="{1A7F417A-8505-4720-BB90-8A08A5581739}">
      <dgm:prSet phldrT="[Text]"/>
      <dgm:spPr/>
      <dgm:t>
        <a:bodyPr/>
        <a:lstStyle/>
        <a:p>
          <a:r>
            <a:rPr lang="en-US" dirty="0"/>
            <a:t>Compute the gradient of the cost function in the lower layers using chain rule</a:t>
          </a:r>
        </a:p>
      </dgm:t>
    </dgm:pt>
    <dgm:pt modelId="{D929C0BB-B9D3-434C-B1BF-30F3A1373C26}" type="parTrans" cxnId="{22538DEA-B4C2-43BB-AFA2-2D28CCC6BCBB}">
      <dgm:prSet/>
      <dgm:spPr/>
      <dgm:t>
        <a:bodyPr/>
        <a:lstStyle/>
        <a:p>
          <a:endParaRPr lang="en-US"/>
        </a:p>
      </dgm:t>
    </dgm:pt>
    <dgm:pt modelId="{CA62E462-D73A-4064-B519-2E3700DFB9CC}" type="sibTrans" cxnId="{22538DEA-B4C2-43BB-AFA2-2D28CCC6BCBB}">
      <dgm:prSet/>
      <dgm:spPr/>
      <dgm:t>
        <a:bodyPr/>
        <a:lstStyle/>
        <a:p>
          <a:endParaRPr lang="en-US"/>
        </a:p>
      </dgm:t>
    </dgm:pt>
    <dgm:pt modelId="{106626B1-3223-4B96-A205-3B6F27F1859B}">
      <dgm:prSet phldrT="[Text]"/>
      <dgm:spPr/>
      <dgm:t>
        <a:bodyPr/>
        <a:lstStyle/>
        <a:p>
          <a:r>
            <a:rPr lang="en-US" dirty="0"/>
            <a:t>Update</a:t>
          </a:r>
        </a:p>
      </dgm:t>
    </dgm:pt>
    <dgm:pt modelId="{EF197A10-92EB-4C86-BACA-8F54F19B06D7}" type="parTrans" cxnId="{12F03AC1-8843-49BE-B4F0-08C75AB6682A}">
      <dgm:prSet/>
      <dgm:spPr/>
      <dgm:t>
        <a:bodyPr/>
        <a:lstStyle/>
        <a:p>
          <a:endParaRPr lang="en-US"/>
        </a:p>
      </dgm:t>
    </dgm:pt>
    <dgm:pt modelId="{A2B8B0D0-CACB-4890-B42E-A5922C7532B3}" type="sibTrans" cxnId="{12F03AC1-8843-49BE-B4F0-08C75AB6682A}">
      <dgm:prSet/>
      <dgm:spPr/>
      <dgm:t>
        <a:bodyPr/>
        <a:lstStyle/>
        <a:p>
          <a:endParaRPr lang="en-US"/>
        </a:p>
      </dgm:t>
    </dgm:pt>
    <dgm:pt modelId="{84AAA96F-585A-4F7D-B888-0FE6491C1462}">
      <dgm:prSet phldrT="[Text]"/>
      <dgm:spPr/>
      <dgm:t>
        <a:bodyPr/>
        <a:lstStyle/>
        <a:p>
          <a:r>
            <a:rPr lang="en-US" dirty="0"/>
            <a:t>Compute the output of each node based on the current weights</a:t>
          </a:r>
        </a:p>
      </dgm:t>
    </dgm:pt>
    <dgm:pt modelId="{CF26F980-901E-4696-8963-E3E1D63C57C5}" type="parTrans" cxnId="{2114E750-F2ED-42E0-A034-474083652F22}">
      <dgm:prSet/>
      <dgm:spPr/>
      <dgm:t>
        <a:bodyPr/>
        <a:lstStyle/>
        <a:p>
          <a:endParaRPr lang="en-US"/>
        </a:p>
      </dgm:t>
    </dgm:pt>
    <dgm:pt modelId="{DBFACE26-9051-466B-85C9-F5E0AE830139}" type="sibTrans" cxnId="{2114E750-F2ED-42E0-A034-474083652F22}">
      <dgm:prSet/>
      <dgm:spPr/>
      <dgm:t>
        <a:bodyPr/>
        <a:lstStyle/>
        <a:p>
          <a:endParaRPr lang="en-US"/>
        </a:p>
      </dgm:t>
    </dgm:pt>
    <dgm:pt modelId="{60AFB981-AA8F-4CCD-90A5-E2E62E765276}">
      <dgm:prSet phldrT="[Text]"/>
      <dgm:spPr/>
      <dgm:t>
        <a:bodyPr/>
        <a:lstStyle/>
        <a:p>
          <a:r>
            <a:rPr lang="en-US" dirty="0"/>
            <a:t>Update the weights using gradient descent</a:t>
          </a:r>
        </a:p>
      </dgm:t>
    </dgm:pt>
    <dgm:pt modelId="{CB19A2E8-0E1F-40B2-AE75-75E782755B63}" type="parTrans" cxnId="{00979A92-8671-43BA-BBC6-5DCB9ECB3354}">
      <dgm:prSet/>
      <dgm:spPr/>
      <dgm:t>
        <a:bodyPr/>
        <a:lstStyle/>
        <a:p>
          <a:endParaRPr lang="en-US"/>
        </a:p>
      </dgm:t>
    </dgm:pt>
    <dgm:pt modelId="{537914E9-697B-4B60-B018-14D2D7C5439B}" type="sibTrans" cxnId="{00979A92-8671-43BA-BBC6-5DCB9ECB3354}">
      <dgm:prSet/>
      <dgm:spPr/>
      <dgm:t>
        <a:bodyPr/>
        <a:lstStyle/>
        <a:p>
          <a:endParaRPr lang="en-US"/>
        </a:p>
      </dgm:t>
    </dgm:pt>
    <dgm:pt modelId="{60E11A23-EEF9-434D-ADFC-15BA81620961}">
      <dgm:prSet phldrT="[Text]"/>
      <dgm:spPr/>
      <dgm:t>
        <a:bodyPr/>
        <a:lstStyle/>
        <a:p>
          <a:r>
            <a:rPr lang="en-US" dirty="0"/>
            <a:t>Return to step 1 “Feedforward”</a:t>
          </a:r>
        </a:p>
      </dgm:t>
    </dgm:pt>
    <dgm:pt modelId="{914A5F2E-629E-4525-AF36-16D6B2750385}" type="parTrans" cxnId="{7C8E51AD-16EB-4E33-9802-FE7790935457}">
      <dgm:prSet/>
      <dgm:spPr/>
      <dgm:t>
        <a:bodyPr/>
        <a:lstStyle/>
        <a:p>
          <a:endParaRPr lang="en-US"/>
        </a:p>
      </dgm:t>
    </dgm:pt>
    <dgm:pt modelId="{DAC18CB8-FCC6-47AF-9B9A-B944D200F50C}" type="sibTrans" cxnId="{7C8E51AD-16EB-4E33-9802-FE7790935457}">
      <dgm:prSet/>
      <dgm:spPr/>
      <dgm:t>
        <a:bodyPr/>
        <a:lstStyle/>
        <a:p>
          <a:endParaRPr lang="en-US"/>
        </a:p>
      </dgm:t>
    </dgm:pt>
    <dgm:pt modelId="{15FCDD6F-ED29-40C5-B349-C564B91CD5A0}" type="pres">
      <dgm:prSet presAssocID="{C9AA6E4A-D3C0-476A-BD71-B5A6A5B5FFE2}" presName="Name0" presStyleCnt="0">
        <dgm:presLayoutVars>
          <dgm:dir/>
          <dgm:resizeHandles val="exact"/>
        </dgm:presLayoutVars>
      </dgm:prSet>
      <dgm:spPr/>
    </dgm:pt>
    <dgm:pt modelId="{EDD39087-E511-4E43-B2A3-2D85FBD7FD28}" type="pres">
      <dgm:prSet presAssocID="{C9AA6E4A-D3C0-476A-BD71-B5A6A5B5FFE2}" presName="cycle" presStyleCnt="0"/>
      <dgm:spPr/>
    </dgm:pt>
    <dgm:pt modelId="{BC468492-8B2B-4B1D-B69B-137456ABB628}" type="pres">
      <dgm:prSet presAssocID="{CE64465A-5E54-4038-B427-E46D22D5F3BA}" presName="nodeFirstNode" presStyleLbl="node1" presStyleIdx="0" presStyleCnt="4">
        <dgm:presLayoutVars>
          <dgm:bulletEnabled val="1"/>
        </dgm:presLayoutVars>
      </dgm:prSet>
      <dgm:spPr/>
    </dgm:pt>
    <dgm:pt modelId="{74851BDB-1885-47C3-A470-D25989235C48}" type="pres">
      <dgm:prSet presAssocID="{1F01E538-14D9-4AB1-8370-3F21FC789FFF}" presName="sibTransFirstNode" presStyleLbl="bgShp" presStyleIdx="0" presStyleCnt="1"/>
      <dgm:spPr/>
    </dgm:pt>
    <dgm:pt modelId="{963C2507-490D-4F5F-87E8-B9EB717E40F8}" type="pres">
      <dgm:prSet presAssocID="{8B90D2A3-8651-4ED1-AB9F-609D962184D5}" presName="nodeFollowingNodes" presStyleLbl="node1" presStyleIdx="1" presStyleCnt="4">
        <dgm:presLayoutVars>
          <dgm:bulletEnabled val="1"/>
        </dgm:presLayoutVars>
      </dgm:prSet>
      <dgm:spPr/>
    </dgm:pt>
    <dgm:pt modelId="{88236103-5A22-45F1-93C1-4D97322D0BDE}" type="pres">
      <dgm:prSet presAssocID="{3184129B-A57C-4142-B308-1F79999717DF}" presName="nodeFollowingNodes" presStyleLbl="node1" presStyleIdx="2" presStyleCnt="4">
        <dgm:presLayoutVars>
          <dgm:bulletEnabled val="1"/>
        </dgm:presLayoutVars>
      </dgm:prSet>
      <dgm:spPr/>
    </dgm:pt>
    <dgm:pt modelId="{0005B4F8-EFE1-46FE-B69A-623C300FEBA7}" type="pres">
      <dgm:prSet presAssocID="{106626B1-3223-4B96-A205-3B6F27F1859B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8D653722-FA59-4110-AD14-526F67F8A8F2}" type="presOf" srcId="{C9AA6E4A-D3C0-476A-BD71-B5A6A5B5FFE2}" destId="{15FCDD6F-ED29-40C5-B349-C564B91CD5A0}" srcOrd="0" destOrd="0" presId="urn:microsoft.com/office/officeart/2005/8/layout/cycle3"/>
    <dgm:cxn modelId="{507B5A25-452F-47A9-A8E9-3342C5641B66}" type="presOf" srcId="{308145BC-5030-40C1-A3CB-FCC5D86F9A58}" destId="{BC468492-8B2B-4B1D-B69B-137456ABB628}" srcOrd="0" destOrd="1" presId="urn:microsoft.com/office/officeart/2005/8/layout/cycle3"/>
    <dgm:cxn modelId="{DEA77F5F-157D-4ED9-B3AD-7D50DAF72404}" type="presOf" srcId="{60AFB981-AA8F-4CCD-90A5-E2E62E765276}" destId="{0005B4F8-EFE1-46FE-B69A-623C300FEBA7}" srcOrd="0" destOrd="1" presId="urn:microsoft.com/office/officeart/2005/8/layout/cycle3"/>
    <dgm:cxn modelId="{B1632165-1AB5-488E-84CA-C9EC633F31F6}" type="presOf" srcId="{3184129B-A57C-4142-B308-1F79999717DF}" destId="{88236103-5A22-45F1-93C1-4D97322D0BDE}" srcOrd="0" destOrd="0" presId="urn:microsoft.com/office/officeart/2005/8/layout/cycle3"/>
    <dgm:cxn modelId="{C5975167-A34B-4090-AA66-42BB31E53122}" type="presOf" srcId="{1F01E538-14D9-4AB1-8370-3F21FC789FFF}" destId="{74851BDB-1885-47C3-A470-D25989235C48}" srcOrd="0" destOrd="0" presId="urn:microsoft.com/office/officeart/2005/8/layout/cycle3"/>
    <dgm:cxn modelId="{74D41848-3066-4D3A-AD6E-43D25248F1D6}" srcId="{C9AA6E4A-D3C0-476A-BD71-B5A6A5B5FFE2}" destId="{8B90D2A3-8651-4ED1-AB9F-609D962184D5}" srcOrd="1" destOrd="0" parTransId="{8A8D7E0D-B010-40C9-A60E-695512BBB932}" sibTransId="{F3DBC2A5-2C63-4689-8627-266299A50C49}"/>
    <dgm:cxn modelId="{BA86974C-CA9C-4C8D-84C5-079CD8EC5F4A}" srcId="{3184129B-A57C-4142-B308-1F79999717DF}" destId="{F4F61A2B-3CEA-49EF-927C-29C8D0BB6B60}" srcOrd="0" destOrd="0" parTransId="{6B206489-BDF4-45CE-A5F2-D7DF65F7E36B}" sibTransId="{CBFD84E3-3489-4BB6-9783-79A57EBA8E6B}"/>
    <dgm:cxn modelId="{B659D070-8A5F-4796-8C01-CE57C1F44BA8}" type="presOf" srcId="{60E11A23-EEF9-434D-ADFC-15BA81620961}" destId="{0005B4F8-EFE1-46FE-B69A-623C300FEBA7}" srcOrd="0" destOrd="2" presId="urn:microsoft.com/office/officeart/2005/8/layout/cycle3"/>
    <dgm:cxn modelId="{2114E750-F2ED-42E0-A034-474083652F22}" srcId="{CE64465A-5E54-4038-B427-E46D22D5F3BA}" destId="{84AAA96F-585A-4F7D-B888-0FE6491C1462}" srcOrd="1" destOrd="0" parTransId="{CF26F980-901E-4696-8963-E3E1D63C57C5}" sibTransId="{DBFACE26-9051-466B-85C9-F5E0AE830139}"/>
    <dgm:cxn modelId="{C71F0F52-5D67-4383-A4C9-F55881315E31}" type="presOf" srcId="{CE64465A-5E54-4038-B427-E46D22D5F3BA}" destId="{BC468492-8B2B-4B1D-B69B-137456ABB628}" srcOrd="0" destOrd="0" presId="urn:microsoft.com/office/officeart/2005/8/layout/cycle3"/>
    <dgm:cxn modelId="{29CDA07D-8AE6-4B9E-913F-4A686127F6AA}" type="presOf" srcId="{106626B1-3223-4B96-A205-3B6F27F1859B}" destId="{0005B4F8-EFE1-46FE-B69A-623C300FEBA7}" srcOrd="0" destOrd="0" presId="urn:microsoft.com/office/officeart/2005/8/layout/cycle3"/>
    <dgm:cxn modelId="{790CEA83-DBF9-4CEE-99C9-57DDB8EAE9CD}" srcId="{C9AA6E4A-D3C0-476A-BD71-B5A6A5B5FFE2}" destId="{3184129B-A57C-4142-B308-1F79999717DF}" srcOrd="2" destOrd="0" parTransId="{41F196E0-1A84-4953-81AC-3A285DC71FBE}" sibTransId="{641DA640-A07F-4D4F-8AB3-BABAAFF4EBD3}"/>
    <dgm:cxn modelId="{DE4F7786-B084-4F26-95C8-ADBB83136DCD}" type="presOf" srcId="{1A7F417A-8505-4720-BB90-8A08A5581739}" destId="{88236103-5A22-45F1-93C1-4D97322D0BDE}" srcOrd="0" destOrd="2" presId="urn:microsoft.com/office/officeart/2005/8/layout/cycle3"/>
    <dgm:cxn modelId="{B7AE268D-4254-42E2-92B3-480B91740693}" srcId="{8B90D2A3-8651-4ED1-AB9F-609D962184D5}" destId="{AAF48A5C-A4A3-4B79-B5EB-B338896D6227}" srcOrd="0" destOrd="0" parTransId="{A87D30C9-1C56-4BD0-AC5A-B10FB65EBFAB}" sibTransId="{871D551B-7F8D-4666-978F-8F2192A4737F}"/>
    <dgm:cxn modelId="{1DD2CD8E-14B9-4E76-92A2-2FC4D48209CB}" type="presOf" srcId="{8B90D2A3-8651-4ED1-AB9F-609D962184D5}" destId="{963C2507-490D-4F5F-87E8-B9EB717E40F8}" srcOrd="0" destOrd="0" presId="urn:microsoft.com/office/officeart/2005/8/layout/cycle3"/>
    <dgm:cxn modelId="{00979A92-8671-43BA-BBC6-5DCB9ECB3354}" srcId="{106626B1-3223-4B96-A205-3B6F27F1859B}" destId="{60AFB981-AA8F-4CCD-90A5-E2E62E765276}" srcOrd="0" destOrd="0" parTransId="{CB19A2E8-0E1F-40B2-AE75-75E782755B63}" sibTransId="{537914E9-697B-4B60-B018-14D2D7C5439B}"/>
    <dgm:cxn modelId="{7C8E51AD-16EB-4E33-9802-FE7790935457}" srcId="{106626B1-3223-4B96-A205-3B6F27F1859B}" destId="{60E11A23-EEF9-434D-ADFC-15BA81620961}" srcOrd="1" destOrd="0" parTransId="{914A5F2E-629E-4525-AF36-16D6B2750385}" sibTransId="{DAC18CB8-FCC6-47AF-9B9A-B944D200F50C}"/>
    <dgm:cxn modelId="{71FA9EB6-13DF-4BBA-AEB7-09A533DFF374}" srcId="{CE64465A-5E54-4038-B427-E46D22D5F3BA}" destId="{308145BC-5030-40C1-A3CB-FCC5D86F9A58}" srcOrd="0" destOrd="0" parTransId="{B31F1A40-7EAD-4EE5-B33E-375073A5928C}" sibTransId="{5F18E7BB-2BD1-4255-A543-A7EF6B12F887}"/>
    <dgm:cxn modelId="{55CB1AC0-9BFC-460A-9D07-984785961021}" type="presOf" srcId="{AAF48A5C-A4A3-4B79-B5EB-B338896D6227}" destId="{963C2507-490D-4F5F-87E8-B9EB717E40F8}" srcOrd="0" destOrd="1" presId="urn:microsoft.com/office/officeart/2005/8/layout/cycle3"/>
    <dgm:cxn modelId="{12F03AC1-8843-49BE-B4F0-08C75AB6682A}" srcId="{C9AA6E4A-D3C0-476A-BD71-B5A6A5B5FFE2}" destId="{106626B1-3223-4B96-A205-3B6F27F1859B}" srcOrd="3" destOrd="0" parTransId="{EF197A10-92EB-4C86-BACA-8F54F19B06D7}" sibTransId="{A2B8B0D0-CACB-4890-B42E-A5922C7532B3}"/>
    <dgm:cxn modelId="{D843E6C2-162D-418E-9B11-08E81A4A4D97}" type="presOf" srcId="{84AAA96F-585A-4F7D-B888-0FE6491C1462}" destId="{BC468492-8B2B-4B1D-B69B-137456ABB628}" srcOrd="0" destOrd="2" presId="urn:microsoft.com/office/officeart/2005/8/layout/cycle3"/>
    <dgm:cxn modelId="{22538DEA-B4C2-43BB-AFA2-2D28CCC6BCBB}" srcId="{3184129B-A57C-4142-B308-1F79999717DF}" destId="{1A7F417A-8505-4720-BB90-8A08A5581739}" srcOrd="1" destOrd="0" parTransId="{D929C0BB-B9D3-434C-B1BF-30F3A1373C26}" sibTransId="{CA62E462-D73A-4064-B519-2E3700DFB9CC}"/>
    <dgm:cxn modelId="{D815D0EB-523E-4009-85C3-F1438BB20D1F}" type="presOf" srcId="{F4F61A2B-3CEA-49EF-927C-29C8D0BB6B60}" destId="{88236103-5A22-45F1-93C1-4D97322D0BDE}" srcOrd="0" destOrd="1" presId="urn:microsoft.com/office/officeart/2005/8/layout/cycle3"/>
    <dgm:cxn modelId="{FDC27CFE-3C3B-4FF2-9BD8-D7BF7CB10951}" srcId="{C9AA6E4A-D3C0-476A-BD71-B5A6A5B5FFE2}" destId="{CE64465A-5E54-4038-B427-E46D22D5F3BA}" srcOrd="0" destOrd="0" parTransId="{ABA1EAF2-E465-4375-9BF6-68F7B3937DF0}" sibTransId="{1F01E538-14D9-4AB1-8370-3F21FC789FFF}"/>
    <dgm:cxn modelId="{5D4DA2CD-E07B-43F8-B79B-37967189A5FF}" type="presParOf" srcId="{15FCDD6F-ED29-40C5-B349-C564B91CD5A0}" destId="{EDD39087-E511-4E43-B2A3-2D85FBD7FD28}" srcOrd="0" destOrd="0" presId="urn:microsoft.com/office/officeart/2005/8/layout/cycle3"/>
    <dgm:cxn modelId="{53B95FB2-ED31-446D-861A-F5DC03988972}" type="presParOf" srcId="{EDD39087-E511-4E43-B2A3-2D85FBD7FD28}" destId="{BC468492-8B2B-4B1D-B69B-137456ABB628}" srcOrd="0" destOrd="0" presId="urn:microsoft.com/office/officeart/2005/8/layout/cycle3"/>
    <dgm:cxn modelId="{A2C807B1-49B2-4206-A5BB-CC91779B8872}" type="presParOf" srcId="{EDD39087-E511-4E43-B2A3-2D85FBD7FD28}" destId="{74851BDB-1885-47C3-A470-D25989235C48}" srcOrd="1" destOrd="0" presId="urn:microsoft.com/office/officeart/2005/8/layout/cycle3"/>
    <dgm:cxn modelId="{EC227DCB-5CC2-441F-B6FA-AE65DEC20672}" type="presParOf" srcId="{EDD39087-E511-4E43-B2A3-2D85FBD7FD28}" destId="{963C2507-490D-4F5F-87E8-B9EB717E40F8}" srcOrd="2" destOrd="0" presId="urn:microsoft.com/office/officeart/2005/8/layout/cycle3"/>
    <dgm:cxn modelId="{CB2045BE-7268-4F3C-9D7E-21F1C0596CC7}" type="presParOf" srcId="{EDD39087-E511-4E43-B2A3-2D85FBD7FD28}" destId="{88236103-5A22-45F1-93C1-4D97322D0BDE}" srcOrd="3" destOrd="0" presId="urn:microsoft.com/office/officeart/2005/8/layout/cycle3"/>
    <dgm:cxn modelId="{FBF711D3-A3DD-4ACF-BD1E-F8801FB66D57}" type="presParOf" srcId="{EDD39087-E511-4E43-B2A3-2D85FBD7FD28}" destId="{0005B4F8-EFE1-46FE-B69A-623C300FEBA7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F7C28F4-6686-44AD-BAC1-CD522876EA4B}" type="doc">
      <dgm:prSet loTypeId="urn:microsoft.com/office/officeart/2005/8/layout/b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16E149E-FAFD-4B0C-9A76-03ED1A7718A0}">
      <dgm:prSet phldrT="[Text]"/>
      <dgm:spPr/>
      <dgm:t>
        <a:bodyPr/>
        <a:lstStyle/>
        <a:p>
          <a:r>
            <a:rPr lang="en-US" dirty="0"/>
            <a:t>(1)</a:t>
          </a:r>
        </a:p>
      </dgm:t>
    </dgm:pt>
    <dgm:pt modelId="{23C506BB-8770-49A6-8342-474F29CA6ECE}" type="parTrans" cxnId="{3FF205DA-5EAC-4A02-B947-0193DCB22E50}">
      <dgm:prSet/>
      <dgm:spPr/>
      <dgm:t>
        <a:bodyPr/>
        <a:lstStyle/>
        <a:p>
          <a:endParaRPr lang="en-US"/>
        </a:p>
      </dgm:t>
    </dgm:pt>
    <dgm:pt modelId="{67E90CC0-D74F-469F-A559-272ACC6631F6}" type="sibTrans" cxnId="{3FF205DA-5EAC-4A02-B947-0193DCB22E50}">
      <dgm:prSet/>
      <dgm:spPr/>
      <dgm:t>
        <a:bodyPr/>
        <a:lstStyle/>
        <a:p>
          <a:endParaRPr lang="en-US"/>
        </a:p>
      </dgm:t>
    </dgm:pt>
    <dgm:pt modelId="{AC26A392-6A39-443C-86EC-F296CD7DF47E}">
      <dgm:prSet phldrT="[Text]"/>
      <dgm:spPr/>
      <dgm:t>
        <a:bodyPr/>
        <a:lstStyle/>
        <a:p>
          <a:r>
            <a:rPr lang="en-US" dirty="0"/>
            <a:t>(2)</a:t>
          </a:r>
        </a:p>
      </dgm:t>
    </dgm:pt>
    <dgm:pt modelId="{EA6F4266-D029-44D8-BCE5-859F164B4B15}" type="parTrans" cxnId="{9B2AE739-7E1B-4462-ACE9-D53E926EDB10}">
      <dgm:prSet/>
      <dgm:spPr/>
      <dgm:t>
        <a:bodyPr/>
        <a:lstStyle/>
        <a:p>
          <a:endParaRPr lang="en-US"/>
        </a:p>
      </dgm:t>
    </dgm:pt>
    <dgm:pt modelId="{0C24F63D-AA55-4D3D-9BD1-5F14823AAF2C}" type="sibTrans" cxnId="{9B2AE739-7E1B-4462-ACE9-D53E926EDB10}">
      <dgm:prSet/>
      <dgm:spPr/>
      <dgm:t>
        <a:bodyPr/>
        <a:lstStyle/>
        <a:p>
          <a:endParaRPr lang="en-US"/>
        </a:p>
      </dgm:t>
    </dgm:pt>
    <dgm:pt modelId="{C3853A97-DDAD-4156-9394-9E25EE553F31}">
      <dgm:prSet phldrT="[Text]"/>
      <dgm:spPr/>
      <dgm:t>
        <a:bodyPr/>
        <a:lstStyle/>
        <a:p>
          <a:r>
            <a:rPr lang="en-US" dirty="0"/>
            <a:t>(3)</a:t>
          </a:r>
        </a:p>
      </dgm:t>
    </dgm:pt>
    <dgm:pt modelId="{378BFC90-4011-4ED0-B6A5-ACC5BB09C4C2}" type="parTrans" cxnId="{1007AAC0-484B-4304-A45A-09FB3BB5AFD3}">
      <dgm:prSet/>
      <dgm:spPr/>
      <dgm:t>
        <a:bodyPr/>
        <a:lstStyle/>
        <a:p>
          <a:endParaRPr lang="en-US"/>
        </a:p>
      </dgm:t>
    </dgm:pt>
    <dgm:pt modelId="{245B8D56-325F-4ED1-A6D9-86C01EAB5169}" type="sibTrans" cxnId="{1007AAC0-484B-4304-A45A-09FB3BB5AFD3}">
      <dgm:prSet/>
      <dgm:spPr/>
      <dgm:t>
        <a:bodyPr/>
        <a:lstStyle/>
        <a:p>
          <a:endParaRPr lang="en-US"/>
        </a:p>
      </dgm:t>
    </dgm:pt>
    <dgm:pt modelId="{8C7984A6-B7A3-4DDD-8F5F-A409CC708F08}">
      <dgm:prSet phldrT="[Text]"/>
      <dgm:spPr/>
      <dgm:t>
        <a:bodyPr/>
        <a:lstStyle/>
        <a:p>
          <a:r>
            <a:rPr lang="en-US" b="1" dirty="0"/>
            <a:t>Load</a:t>
          </a:r>
          <a:r>
            <a:rPr lang="en-US" dirty="0"/>
            <a:t> and </a:t>
          </a:r>
          <a:r>
            <a:rPr lang="en-US" b="1" dirty="0"/>
            <a:t>prepare</a:t>
          </a:r>
          <a:r>
            <a:rPr lang="en-US" dirty="0"/>
            <a:t> your data</a:t>
          </a:r>
        </a:p>
      </dgm:t>
    </dgm:pt>
    <dgm:pt modelId="{83D8955E-1617-41FB-A494-99504087485B}" type="parTrans" cxnId="{A89A997A-483E-4D12-A5FD-51556C3D8DF3}">
      <dgm:prSet/>
      <dgm:spPr/>
      <dgm:t>
        <a:bodyPr/>
        <a:lstStyle/>
        <a:p>
          <a:endParaRPr lang="en-US"/>
        </a:p>
      </dgm:t>
    </dgm:pt>
    <dgm:pt modelId="{F84016BF-E74E-46EA-AF40-0F0A8A5DAD68}" type="sibTrans" cxnId="{A89A997A-483E-4D12-A5FD-51556C3D8DF3}">
      <dgm:prSet/>
      <dgm:spPr/>
      <dgm:t>
        <a:bodyPr/>
        <a:lstStyle/>
        <a:p>
          <a:endParaRPr lang="en-US"/>
        </a:p>
      </dgm:t>
    </dgm:pt>
    <dgm:pt modelId="{227FC243-1D0D-45A3-9F8F-C3746CB2B610}">
      <dgm:prSet phldrT="[Text]"/>
      <dgm:spPr/>
      <dgm:t>
        <a:bodyPr/>
        <a:lstStyle/>
        <a:p>
          <a:r>
            <a:rPr lang="en-US" dirty="0"/>
            <a:t>In “real life,” this always takes the most time!</a:t>
          </a:r>
        </a:p>
      </dgm:t>
    </dgm:pt>
    <dgm:pt modelId="{A49832C0-DFD6-459F-8F4F-4AEFD87BCC0E}" type="parTrans" cxnId="{C9DB99FA-B734-4AAF-94EC-E3575EE9BC20}">
      <dgm:prSet/>
      <dgm:spPr/>
      <dgm:t>
        <a:bodyPr/>
        <a:lstStyle/>
        <a:p>
          <a:endParaRPr lang="en-US"/>
        </a:p>
      </dgm:t>
    </dgm:pt>
    <dgm:pt modelId="{E1A1D32F-1A45-4342-9DB2-94313E742160}" type="sibTrans" cxnId="{C9DB99FA-B734-4AAF-94EC-E3575EE9BC20}">
      <dgm:prSet/>
      <dgm:spPr/>
      <dgm:t>
        <a:bodyPr/>
        <a:lstStyle/>
        <a:p>
          <a:endParaRPr lang="en-US"/>
        </a:p>
      </dgm:t>
    </dgm:pt>
    <dgm:pt modelId="{6A2EB716-CA14-48DE-B189-6318B15A2EA1}">
      <dgm:prSet phldrT="[Text]"/>
      <dgm:spPr/>
      <dgm:t>
        <a:bodyPr/>
        <a:lstStyle/>
        <a:p>
          <a:r>
            <a:rPr lang="en-US" dirty="0"/>
            <a:t>Create a </a:t>
          </a:r>
          <a:r>
            <a:rPr lang="en-US" b="1" dirty="0"/>
            <a:t>model object</a:t>
          </a:r>
          <a:r>
            <a:rPr lang="en-US" b="0" dirty="0"/>
            <a:t> using </a:t>
          </a:r>
          <a:r>
            <a:rPr lang="en-US" b="0" dirty="0">
              <a:latin typeface="Courier New" panose="02070309020205020404" pitchFamily="49" charset="0"/>
              <a:cs typeface="Courier New" panose="02070309020205020404" pitchFamily="49" charset="0"/>
            </a:rPr>
            <a:t>Sequential()</a:t>
          </a:r>
          <a:r>
            <a:rPr lang="en-US" b="0" dirty="0"/>
            <a:t>.</a:t>
          </a:r>
          <a:endParaRPr lang="en-US" dirty="0"/>
        </a:p>
      </dgm:t>
    </dgm:pt>
    <dgm:pt modelId="{B380BAB3-F2B7-4DB8-8FCD-979108C7835E}" type="parTrans" cxnId="{A455BD0A-4EB1-4F14-B4E6-11F15F9BD23A}">
      <dgm:prSet/>
      <dgm:spPr/>
      <dgm:t>
        <a:bodyPr/>
        <a:lstStyle/>
        <a:p>
          <a:endParaRPr lang="en-US"/>
        </a:p>
      </dgm:t>
    </dgm:pt>
    <dgm:pt modelId="{7ADF6058-2941-4E49-833F-78C89CF7090C}" type="sibTrans" cxnId="{A455BD0A-4EB1-4F14-B4E6-11F15F9BD23A}">
      <dgm:prSet/>
      <dgm:spPr/>
      <dgm:t>
        <a:bodyPr/>
        <a:lstStyle/>
        <a:p>
          <a:endParaRPr lang="en-US"/>
        </a:p>
      </dgm:t>
    </dgm:pt>
    <dgm:pt modelId="{A27ED8B8-03B4-451E-AAC3-77FFC0152CC6}">
      <dgm:prSet phldrT="[Text]"/>
      <dgm:spPr/>
      <dgm:t>
        <a:bodyPr/>
        <a:lstStyle/>
        <a:p>
          <a:r>
            <a:rPr lang="en-US" dirty="0"/>
            <a:t>Add the </a:t>
          </a:r>
          <a:r>
            <a:rPr lang="en-US" b="1" dirty="0"/>
            <a:t>layers</a:t>
          </a:r>
          <a:r>
            <a:rPr lang="en-US" b="0" dirty="0"/>
            <a:t> you desire. Specify layer properties as you go. We will use </a:t>
          </a:r>
          <a:r>
            <a:rPr lang="en-US" b="0" dirty="0">
              <a:latin typeface="Courier New" panose="02070309020205020404" pitchFamily="49" charset="0"/>
              <a:cs typeface="Courier New" panose="02070309020205020404" pitchFamily="49" charset="0"/>
            </a:rPr>
            <a:t>Dense()</a:t>
          </a:r>
          <a:r>
            <a:rPr lang="en-US" b="0" dirty="0"/>
            <a:t> layers.</a:t>
          </a:r>
          <a:endParaRPr lang="en-US" dirty="0"/>
        </a:p>
      </dgm:t>
    </dgm:pt>
    <dgm:pt modelId="{A60D1381-0F99-4862-9AC5-6E9EF1CF2E51}" type="parTrans" cxnId="{E67EFB9B-AC02-4800-9CA1-348EA871DC3E}">
      <dgm:prSet/>
      <dgm:spPr/>
      <dgm:t>
        <a:bodyPr/>
        <a:lstStyle/>
        <a:p>
          <a:endParaRPr lang="en-US"/>
        </a:p>
      </dgm:t>
    </dgm:pt>
    <dgm:pt modelId="{2F8112FE-732C-4DD5-B1CB-7211CA59B2D7}" type="sibTrans" cxnId="{E67EFB9B-AC02-4800-9CA1-348EA871DC3E}">
      <dgm:prSet/>
      <dgm:spPr/>
      <dgm:t>
        <a:bodyPr/>
        <a:lstStyle/>
        <a:p>
          <a:endParaRPr lang="en-US"/>
        </a:p>
      </dgm:t>
    </dgm:pt>
    <dgm:pt modelId="{FB15A4F5-B7C0-433B-B2A7-5A4B93324AC6}">
      <dgm:prSet phldrT="[Text]"/>
      <dgm:spPr/>
      <dgm:t>
        <a:bodyPr/>
        <a:lstStyle/>
        <a:p>
          <a:r>
            <a:rPr lang="en-US" dirty="0"/>
            <a:t>(4)</a:t>
          </a:r>
        </a:p>
      </dgm:t>
    </dgm:pt>
    <dgm:pt modelId="{2F18C925-7F97-4F7E-B271-D70FEA3FECAD}" type="parTrans" cxnId="{82CA3373-87A7-4609-ACDC-200307067A24}">
      <dgm:prSet/>
      <dgm:spPr/>
      <dgm:t>
        <a:bodyPr/>
        <a:lstStyle/>
        <a:p>
          <a:endParaRPr lang="en-US"/>
        </a:p>
      </dgm:t>
    </dgm:pt>
    <dgm:pt modelId="{C5940FBE-16BE-4163-BF5E-0EE1CA0D160D}" type="sibTrans" cxnId="{82CA3373-87A7-4609-ACDC-200307067A24}">
      <dgm:prSet/>
      <dgm:spPr/>
      <dgm:t>
        <a:bodyPr/>
        <a:lstStyle/>
        <a:p>
          <a:endParaRPr lang="en-US"/>
        </a:p>
      </dgm:t>
    </dgm:pt>
    <dgm:pt modelId="{672D4BB5-BA1D-4DC3-8C72-A60784DF1BB1}">
      <dgm:prSet phldrT="[Text]"/>
      <dgm:spPr/>
      <dgm:t>
        <a:bodyPr/>
        <a:lstStyle/>
        <a:p>
          <a:r>
            <a:rPr lang="en-US" dirty="0"/>
            <a:t>(5)</a:t>
          </a:r>
        </a:p>
      </dgm:t>
    </dgm:pt>
    <dgm:pt modelId="{00FE2173-5172-476A-9B95-7F83D435BB75}" type="parTrans" cxnId="{915EEA45-16D4-4F93-A74A-A90B43307049}">
      <dgm:prSet/>
      <dgm:spPr/>
      <dgm:t>
        <a:bodyPr/>
        <a:lstStyle/>
        <a:p>
          <a:endParaRPr lang="en-US"/>
        </a:p>
      </dgm:t>
    </dgm:pt>
    <dgm:pt modelId="{6891A08C-CE4A-4262-8C6B-4FF3F2A0CD6E}" type="sibTrans" cxnId="{915EEA45-16D4-4F93-A74A-A90B43307049}">
      <dgm:prSet/>
      <dgm:spPr/>
      <dgm:t>
        <a:bodyPr/>
        <a:lstStyle/>
        <a:p>
          <a:endParaRPr lang="en-US"/>
        </a:p>
      </dgm:t>
    </dgm:pt>
    <dgm:pt modelId="{DD0849B1-2DB5-4839-83A6-C7F791EE28E5}">
      <dgm:prSet phldrT="[Text]"/>
      <dgm:spPr/>
      <dgm:t>
        <a:bodyPr/>
        <a:lstStyle/>
        <a:p>
          <a:r>
            <a:rPr lang="en-US" dirty="0"/>
            <a:t>(6)</a:t>
          </a:r>
        </a:p>
      </dgm:t>
    </dgm:pt>
    <dgm:pt modelId="{C507D03E-2955-492F-9FA4-2E4BEC2B8BF4}" type="parTrans" cxnId="{A9388E6F-148C-42D0-9375-E9122549066E}">
      <dgm:prSet/>
      <dgm:spPr/>
      <dgm:t>
        <a:bodyPr/>
        <a:lstStyle/>
        <a:p>
          <a:endParaRPr lang="en-US"/>
        </a:p>
      </dgm:t>
    </dgm:pt>
    <dgm:pt modelId="{A5F9FE2E-412B-4BF3-B999-A82AC7E616E5}" type="sibTrans" cxnId="{A9388E6F-148C-42D0-9375-E9122549066E}">
      <dgm:prSet/>
      <dgm:spPr/>
      <dgm:t>
        <a:bodyPr/>
        <a:lstStyle/>
        <a:p>
          <a:endParaRPr lang="en-US"/>
        </a:p>
      </dgm:t>
    </dgm:pt>
    <dgm:pt modelId="{5CC8F549-D566-4907-B7C1-A8B773DE3E05}">
      <dgm:prSet phldrT="[Text]"/>
      <dgm:spPr/>
      <dgm:t>
        <a:bodyPr/>
        <a:lstStyle/>
        <a:p>
          <a:r>
            <a:rPr lang="en-US" dirty="0"/>
            <a:t>(7)</a:t>
          </a:r>
        </a:p>
      </dgm:t>
    </dgm:pt>
    <dgm:pt modelId="{D415D3A1-EA76-4724-9650-6DB0ED9B8401}" type="parTrans" cxnId="{67566B54-B3C0-410E-8D19-DCC77B34FCAD}">
      <dgm:prSet/>
      <dgm:spPr/>
      <dgm:t>
        <a:bodyPr/>
        <a:lstStyle/>
        <a:p>
          <a:endParaRPr lang="en-US"/>
        </a:p>
      </dgm:t>
    </dgm:pt>
    <dgm:pt modelId="{FA040097-CEF9-41A8-8701-635BE7A742D6}" type="sibTrans" cxnId="{67566B54-B3C0-410E-8D19-DCC77B34FCAD}">
      <dgm:prSet/>
      <dgm:spPr/>
      <dgm:t>
        <a:bodyPr/>
        <a:lstStyle/>
        <a:p>
          <a:endParaRPr lang="en-US"/>
        </a:p>
      </dgm:t>
    </dgm:pt>
    <dgm:pt modelId="{FFEAE888-F080-4AFF-A6DD-883FAC409B7E}">
      <dgm:prSet phldrT="[Text]"/>
      <dgm:spPr/>
      <dgm:t>
        <a:bodyPr/>
        <a:lstStyle/>
        <a:p>
          <a:r>
            <a:rPr lang="en-US" dirty="0"/>
            <a:t>Add an </a:t>
          </a:r>
          <a:r>
            <a:rPr lang="en-US" b="1" dirty="0"/>
            <a:t>output</a:t>
          </a:r>
          <a:r>
            <a:rPr lang="en-US" dirty="0"/>
            <a:t> layer.</a:t>
          </a:r>
        </a:p>
      </dgm:t>
    </dgm:pt>
    <dgm:pt modelId="{52BA6526-3B1B-4E55-8EFA-2543129ABEE1}" type="parTrans" cxnId="{29E3B179-A374-4223-B31E-FF2643ED7C3C}">
      <dgm:prSet/>
      <dgm:spPr/>
      <dgm:t>
        <a:bodyPr/>
        <a:lstStyle/>
        <a:p>
          <a:endParaRPr lang="en-US"/>
        </a:p>
      </dgm:t>
    </dgm:pt>
    <dgm:pt modelId="{20C651C7-04CE-43CA-9F67-62232FE582B6}" type="sibTrans" cxnId="{29E3B179-A374-4223-B31E-FF2643ED7C3C}">
      <dgm:prSet/>
      <dgm:spPr/>
      <dgm:t>
        <a:bodyPr/>
        <a:lstStyle/>
        <a:p>
          <a:endParaRPr lang="en-US"/>
        </a:p>
      </dgm:t>
    </dgm:pt>
    <dgm:pt modelId="{44EE09A1-E8EC-457E-8ABB-1EEAC319DD35}">
      <dgm:prSet phldrT="[Text]"/>
      <dgm:spPr/>
      <dgm:t>
        <a:bodyPr/>
        <a:lstStyle/>
        <a:p>
          <a:r>
            <a:rPr lang="en-US" dirty="0"/>
            <a:t>Remember that the dimension should match that of the response, and the activation function should match.</a:t>
          </a:r>
        </a:p>
      </dgm:t>
    </dgm:pt>
    <dgm:pt modelId="{E53C5B25-3F47-446E-A0C2-F40E9E8BC2EF}" type="parTrans" cxnId="{160F45EB-2F79-40AF-9BAA-E3D6072FC46E}">
      <dgm:prSet/>
      <dgm:spPr/>
      <dgm:t>
        <a:bodyPr/>
        <a:lstStyle/>
        <a:p>
          <a:endParaRPr lang="en-US"/>
        </a:p>
      </dgm:t>
    </dgm:pt>
    <dgm:pt modelId="{3BB215FB-05CA-415A-B9DE-789A2BD2B245}" type="sibTrans" cxnId="{160F45EB-2F79-40AF-9BAA-E3D6072FC46E}">
      <dgm:prSet/>
      <dgm:spPr/>
      <dgm:t>
        <a:bodyPr/>
        <a:lstStyle/>
        <a:p>
          <a:endParaRPr lang="en-US"/>
        </a:p>
      </dgm:t>
    </dgm:pt>
    <dgm:pt modelId="{CA86D68F-08FC-4DFD-AB8C-9BC9A5F5BBA3}">
      <dgm:prSet phldrT="[Text]"/>
      <dgm:spPr/>
      <dgm:t>
        <a:bodyPr/>
        <a:lstStyle/>
        <a:p>
          <a:r>
            <a:rPr lang="en-US" dirty="0"/>
            <a:t>Again, use </a:t>
          </a:r>
          <a:r>
            <a:rPr lang="en-US" dirty="0">
              <a:latin typeface="Courier New" panose="02070309020205020404" pitchFamily="49" charset="0"/>
              <a:cs typeface="Courier New" panose="02070309020205020404" pitchFamily="49" charset="0"/>
            </a:rPr>
            <a:t>Dense()</a:t>
          </a:r>
          <a:r>
            <a:rPr lang="en-US" dirty="0"/>
            <a:t>.</a:t>
          </a:r>
        </a:p>
      </dgm:t>
    </dgm:pt>
    <dgm:pt modelId="{F5A93D55-7D99-49D1-B660-9C164F5D51D9}" type="parTrans" cxnId="{3C8A3BC9-DAAA-47A2-89EA-BA457469801F}">
      <dgm:prSet/>
      <dgm:spPr/>
      <dgm:t>
        <a:bodyPr/>
        <a:lstStyle/>
        <a:p>
          <a:endParaRPr lang="en-US"/>
        </a:p>
      </dgm:t>
    </dgm:pt>
    <dgm:pt modelId="{A3A2290D-91AF-4A7E-8F29-E3108CBA0223}" type="sibTrans" cxnId="{3C8A3BC9-DAAA-47A2-89EA-BA457469801F}">
      <dgm:prSet/>
      <dgm:spPr/>
      <dgm:t>
        <a:bodyPr/>
        <a:lstStyle/>
        <a:p>
          <a:endParaRPr lang="en-US"/>
        </a:p>
      </dgm:t>
    </dgm:pt>
    <dgm:pt modelId="{FA73191B-894E-4CBC-8CDD-18DFBE1F0179}">
      <dgm:prSet phldrT="[Text]"/>
      <dgm:spPr/>
      <dgm:t>
        <a:bodyPr/>
        <a:lstStyle/>
        <a:p>
          <a:r>
            <a:rPr lang="en-US" b="1" dirty="0"/>
            <a:t>Compile</a:t>
          </a:r>
          <a:r>
            <a:rPr lang="en-US" b="0" dirty="0"/>
            <a:t> your model.</a:t>
          </a:r>
          <a:endParaRPr lang="en-US" b="1" dirty="0"/>
        </a:p>
      </dgm:t>
    </dgm:pt>
    <dgm:pt modelId="{314BE9BB-D5BD-4528-B0F0-8104C912309E}" type="parTrans" cxnId="{160AA5E8-1D91-428C-85AC-07FCE6493C86}">
      <dgm:prSet/>
      <dgm:spPr/>
      <dgm:t>
        <a:bodyPr/>
        <a:lstStyle/>
        <a:p>
          <a:endParaRPr lang="en-US"/>
        </a:p>
      </dgm:t>
    </dgm:pt>
    <dgm:pt modelId="{DC17725E-213B-4638-B0FA-BDF9A330417E}" type="sibTrans" cxnId="{160AA5E8-1D91-428C-85AC-07FCE6493C86}">
      <dgm:prSet/>
      <dgm:spPr/>
      <dgm:t>
        <a:bodyPr/>
        <a:lstStyle/>
        <a:p>
          <a:endParaRPr lang="en-US"/>
        </a:p>
      </dgm:t>
    </dgm:pt>
    <dgm:pt modelId="{F44C1E05-2F2C-4284-9D23-1C2569B732BF}">
      <dgm:prSet phldrT="[Text]"/>
      <dgm:spPr/>
      <dgm:t>
        <a:bodyPr/>
        <a:lstStyle/>
        <a:p>
          <a:r>
            <a:rPr lang="en-US" b="0" dirty="0"/>
            <a:t>Specify</a:t>
          </a:r>
          <a:r>
            <a:rPr lang="en-US" b="1" dirty="0"/>
            <a:t> </a:t>
          </a:r>
          <a:r>
            <a:rPr lang="en-US" b="0" dirty="0"/>
            <a:t>the</a:t>
          </a:r>
          <a:r>
            <a:rPr lang="en-US" b="1" dirty="0"/>
            <a:t> loss function </a:t>
          </a:r>
          <a:r>
            <a:rPr lang="en-US" b="0" dirty="0"/>
            <a:t>and</a:t>
          </a:r>
          <a:r>
            <a:rPr lang="en-US" b="1" dirty="0"/>
            <a:t> optimizer.</a:t>
          </a:r>
        </a:p>
      </dgm:t>
    </dgm:pt>
    <dgm:pt modelId="{45433A40-7661-471D-AA20-72AE9D8C3EDC}" type="parTrans" cxnId="{565C4BAE-BF47-47B8-8EF2-496E6733C6C9}">
      <dgm:prSet/>
      <dgm:spPr/>
      <dgm:t>
        <a:bodyPr/>
        <a:lstStyle/>
        <a:p>
          <a:endParaRPr lang="en-US"/>
        </a:p>
      </dgm:t>
    </dgm:pt>
    <dgm:pt modelId="{2E64A29F-93BC-4B5D-B6D2-442F3021CB3C}" type="sibTrans" cxnId="{565C4BAE-BF47-47B8-8EF2-496E6733C6C9}">
      <dgm:prSet/>
      <dgm:spPr/>
      <dgm:t>
        <a:bodyPr/>
        <a:lstStyle/>
        <a:p>
          <a:endParaRPr lang="en-US"/>
        </a:p>
      </dgm:t>
    </dgm:pt>
    <dgm:pt modelId="{25C32F60-199C-4C24-B102-3872186E6E97}">
      <dgm:prSet phldrT="[Text]"/>
      <dgm:spPr/>
      <dgm:t>
        <a:bodyPr/>
        <a:lstStyle/>
        <a:p>
          <a:r>
            <a:rPr lang="en-US" b="1" dirty="0"/>
            <a:t>Fit</a:t>
          </a:r>
          <a:r>
            <a:rPr lang="en-US" b="0" dirty="0"/>
            <a:t> your model to data.</a:t>
          </a:r>
          <a:endParaRPr lang="en-US" b="1" dirty="0"/>
        </a:p>
      </dgm:t>
    </dgm:pt>
    <dgm:pt modelId="{1B2AAF3E-4F03-4119-B7EA-F4B5F6FE992C}" type="parTrans" cxnId="{3687C76D-BDE3-4C5F-8E5F-78F876F97EC6}">
      <dgm:prSet/>
      <dgm:spPr/>
      <dgm:t>
        <a:bodyPr/>
        <a:lstStyle/>
        <a:p>
          <a:endParaRPr lang="en-US"/>
        </a:p>
      </dgm:t>
    </dgm:pt>
    <dgm:pt modelId="{DBB7E999-6897-4BD0-9FCD-DCD383C0B167}" type="sibTrans" cxnId="{3687C76D-BDE3-4C5F-8E5F-78F876F97EC6}">
      <dgm:prSet/>
      <dgm:spPr/>
      <dgm:t>
        <a:bodyPr/>
        <a:lstStyle/>
        <a:p>
          <a:endParaRPr lang="en-US"/>
        </a:p>
      </dgm:t>
    </dgm:pt>
    <dgm:pt modelId="{02813E82-DA78-42ED-89A2-5D4AD1EF8F9A}">
      <dgm:prSet phldrT="[Text]"/>
      <dgm:spPr/>
      <dgm:t>
        <a:bodyPr/>
        <a:lstStyle/>
        <a:p>
          <a:r>
            <a:rPr lang="en-US" b="0" dirty="0"/>
            <a:t>Various options are available.</a:t>
          </a:r>
        </a:p>
      </dgm:t>
    </dgm:pt>
    <dgm:pt modelId="{7ACF6C86-38A7-4F21-AEF3-DDA41EC92B2B}" type="parTrans" cxnId="{5D3B261B-ADAC-43B0-9A38-F917D1E60D41}">
      <dgm:prSet/>
      <dgm:spPr/>
      <dgm:t>
        <a:bodyPr/>
        <a:lstStyle/>
        <a:p>
          <a:endParaRPr lang="en-US"/>
        </a:p>
      </dgm:t>
    </dgm:pt>
    <dgm:pt modelId="{86F34DB6-E3B6-4192-89D7-9E5458C41815}" type="sibTrans" cxnId="{5D3B261B-ADAC-43B0-9A38-F917D1E60D41}">
      <dgm:prSet/>
      <dgm:spPr/>
      <dgm:t>
        <a:bodyPr/>
        <a:lstStyle/>
        <a:p>
          <a:endParaRPr lang="en-US"/>
        </a:p>
      </dgm:t>
    </dgm:pt>
    <dgm:pt modelId="{2DF116A0-5CB7-4C6B-AE8F-063653630BB8}">
      <dgm:prSet phldrT="[Text]"/>
      <dgm:spPr/>
      <dgm:t>
        <a:bodyPr/>
        <a:lstStyle/>
        <a:p>
          <a:r>
            <a:rPr lang="en-US" dirty="0"/>
            <a:t>Examine the training curve and </a:t>
          </a:r>
          <a:r>
            <a:rPr lang="en-US" b="1" dirty="0"/>
            <a:t>evaluate</a:t>
          </a:r>
          <a:r>
            <a:rPr lang="en-US" b="0" dirty="0"/>
            <a:t> model performance.</a:t>
          </a:r>
          <a:endParaRPr lang="en-US" dirty="0"/>
        </a:p>
      </dgm:t>
    </dgm:pt>
    <dgm:pt modelId="{14133A7F-7F7B-4C5C-B0FB-F53DC3882BD4}" type="parTrans" cxnId="{BAD16ECF-D92F-4024-BA42-8B51A09B7B5C}">
      <dgm:prSet/>
      <dgm:spPr/>
      <dgm:t>
        <a:bodyPr/>
        <a:lstStyle/>
        <a:p>
          <a:endParaRPr lang="en-US"/>
        </a:p>
      </dgm:t>
    </dgm:pt>
    <dgm:pt modelId="{35039045-ACA6-477F-931E-78EC5C7B07DF}" type="sibTrans" cxnId="{BAD16ECF-D92F-4024-BA42-8B51A09B7B5C}">
      <dgm:prSet/>
      <dgm:spPr/>
      <dgm:t>
        <a:bodyPr/>
        <a:lstStyle/>
        <a:p>
          <a:endParaRPr lang="en-US"/>
        </a:p>
      </dgm:t>
    </dgm:pt>
    <dgm:pt modelId="{B747A055-A2A4-4FD2-865F-287438F2367A}">
      <dgm:prSet phldrT="[Text]"/>
      <dgm:spPr/>
      <dgm:t>
        <a:bodyPr/>
        <a:lstStyle/>
        <a:p>
          <a:r>
            <a:rPr lang="en-US" dirty="0"/>
            <a:t>Adjust your model, and </a:t>
          </a:r>
          <a:r>
            <a:rPr lang="en-US" b="1" dirty="0"/>
            <a:t>repeat</a:t>
          </a:r>
          <a:r>
            <a:rPr lang="en-US" b="0" dirty="0"/>
            <a:t> as necessary.</a:t>
          </a:r>
          <a:endParaRPr lang="en-US" dirty="0"/>
        </a:p>
      </dgm:t>
    </dgm:pt>
    <dgm:pt modelId="{54B97D23-70C8-4357-B5DE-ED9E43903BD6}" type="parTrans" cxnId="{49E6CF9C-EC34-4EAA-8A5B-61705009FBF1}">
      <dgm:prSet/>
      <dgm:spPr/>
      <dgm:t>
        <a:bodyPr/>
        <a:lstStyle/>
        <a:p>
          <a:endParaRPr lang="en-US"/>
        </a:p>
      </dgm:t>
    </dgm:pt>
    <dgm:pt modelId="{28C5E2AA-B3BC-47E1-938C-AEC3260E7EA0}" type="sibTrans" cxnId="{49E6CF9C-EC34-4EAA-8A5B-61705009FBF1}">
      <dgm:prSet/>
      <dgm:spPr/>
      <dgm:t>
        <a:bodyPr/>
        <a:lstStyle/>
        <a:p>
          <a:endParaRPr lang="en-US"/>
        </a:p>
      </dgm:t>
    </dgm:pt>
    <dgm:pt modelId="{3B357DA3-C267-4763-A4E6-835A34A60D22}">
      <dgm:prSet phldrT="[Text]"/>
      <dgm:spPr/>
      <dgm:t>
        <a:bodyPr/>
        <a:lstStyle/>
        <a:p>
          <a:r>
            <a:rPr lang="en-US" dirty="0"/>
            <a:t>(8)</a:t>
          </a:r>
        </a:p>
      </dgm:t>
    </dgm:pt>
    <dgm:pt modelId="{84213FBC-487D-4953-8369-F3A9B95AF6AA}" type="parTrans" cxnId="{F8356818-A377-47CA-A1BC-3E83428C9402}">
      <dgm:prSet/>
      <dgm:spPr/>
      <dgm:t>
        <a:bodyPr/>
        <a:lstStyle/>
        <a:p>
          <a:endParaRPr lang="en-US"/>
        </a:p>
      </dgm:t>
    </dgm:pt>
    <dgm:pt modelId="{88F716A0-8695-493D-A035-6BEA1C2C319D}" type="sibTrans" cxnId="{F8356818-A377-47CA-A1BC-3E83428C9402}">
      <dgm:prSet/>
      <dgm:spPr/>
      <dgm:t>
        <a:bodyPr/>
        <a:lstStyle/>
        <a:p>
          <a:endParaRPr lang="en-US"/>
        </a:p>
      </dgm:t>
    </dgm:pt>
    <dgm:pt modelId="{4CB4D716-5145-48C6-90C3-CEEF1133A12D}" type="pres">
      <dgm:prSet presAssocID="{BF7C28F4-6686-44AD-BAC1-CD522876EA4B}" presName="diagram" presStyleCnt="0">
        <dgm:presLayoutVars>
          <dgm:dir/>
          <dgm:animLvl val="lvl"/>
          <dgm:resizeHandles val="exact"/>
        </dgm:presLayoutVars>
      </dgm:prSet>
      <dgm:spPr/>
    </dgm:pt>
    <dgm:pt modelId="{C8AE9D08-2B94-4029-A40C-9226639E92D1}" type="pres">
      <dgm:prSet presAssocID="{A16E149E-FAFD-4B0C-9A76-03ED1A7718A0}" presName="compNode" presStyleCnt="0"/>
      <dgm:spPr/>
    </dgm:pt>
    <dgm:pt modelId="{0B2D2E77-B1F3-429A-84C5-6113BE3957C8}" type="pres">
      <dgm:prSet presAssocID="{A16E149E-FAFD-4B0C-9A76-03ED1A7718A0}" presName="childRect" presStyleLbl="bgAcc1" presStyleIdx="0" presStyleCnt="8">
        <dgm:presLayoutVars>
          <dgm:bulletEnabled val="1"/>
        </dgm:presLayoutVars>
      </dgm:prSet>
      <dgm:spPr/>
    </dgm:pt>
    <dgm:pt modelId="{920E73F4-5DEF-4AD3-9C5B-1212102ECEAD}" type="pres">
      <dgm:prSet presAssocID="{A16E149E-FAFD-4B0C-9A76-03ED1A7718A0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7F8C6489-66FE-4739-9CD6-8E192C5E7E5B}" type="pres">
      <dgm:prSet presAssocID="{A16E149E-FAFD-4B0C-9A76-03ED1A7718A0}" presName="parentRect" presStyleLbl="alignNode1" presStyleIdx="0" presStyleCnt="8"/>
      <dgm:spPr/>
    </dgm:pt>
    <dgm:pt modelId="{AD191626-1F2E-48A5-BD8B-358782E32026}" type="pres">
      <dgm:prSet presAssocID="{A16E149E-FAFD-4B0C-9A76-03ED1A7718A0}" presName="adorn" presStyleLbl="fgAccFollowNode1" presStyleIdx="0" presStyleCnt="8"/>
      <dgm:spPr/>
    </dgm:pt>
    <dgm:pt modelId="{A19BEB74-3079-4ECC-9A0D-61F2F5DE7972}" type="pres">
      <dgm:prSet presAssocID="{67E90CC0-D74F-469F-A559-272ACC6631F6}" presName="sibTrans" presStyleLbl="sibTrans2D1" presStyleIdx="0" presStyleCnt="0"/>
      <dgm:spPr/>
    </dgm:pt>
    <dgm:pt modelId="{4DC03984-2D3A-453F-A7B7-F839B9C7701B}" type="pres">
      <dgm:prSet presAssocID="{AC26A392-6A39-443C-86EC-F296CD7DF47E}" presName="compNode" presStyleCnt="0"/>
      <dgm:spPr/>
    </dgm:pt>
    <dgm:pt modelId="{E74E33DE-B2F6-4A1F-A3BB-9F464C0263D1}" type="pres">
      <dgm:prSet presAssocID="{AC26A392-6A39-443C-86EC-F296CD7DF47E}" presName="childRect" presStyleLbl="bgAcc1" presStyleIdx="1" presStyleCnt="8">
        <dgm:presLayoutVars>
          <dgm:bulletEnabled val="1"/>
        </dgm:presLayoutVars>
      </dgm:prSet>
      <dgm:spPr/>
    </dgm:pt>
    <dgm:pt modelId="{7F9657A5-30E8-410F-9F79-26B322E372F7}" type="pres">
      <dgm:prSet presAssocID="{AC26A392-6A39-443C-86EC-F296CD7DF47E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E5A4814A-ADEB-4B84-B166-91F81508D1AC}" type="pres">
      <dgm:prSet presAssocID="{AC26A392-6A39-443C-86EC-F296CD7DF47E}" presName="parentRect" presStyleLbl="alignNode1" presStyleIdx="1" presStyleCnt="8"/>
      <dgm:spPr/>
    </dgm:pt>
    <dgm:pt modelId="{7C85B51B-0E49-4AC2-8C03-688B7CDFB3D9}" type="pres">
      <dgm:prSet presAssocID="{AC26A392-6A39-443C-86EC-F296CD7DF47E}" presName="adorn" presStyleLbl="fgAccFollowNode1" presStyleIdx="1" presStyleCnt="8"/>
      <dgm:spPr/>
    </dgm:pt>
    <dgm:pt modelId="{64A3578D-78C0-4A6D-8795-B8111FDA69EC}" type="pres">
      <dgm:prSet presAssocID="{0C24F63D-AA55-4D3D-9BD1-5F14823AAF2C}" presName="sibTrans" presStyleLbl="sibTrans2D1" presStyleIdx="0" presStyleCnt="0"/>
      <dgm:spPr/>
    </dgm:pt>
    <dgm:pt modelId="{F74DA166-7AA0-404B-BFA3-DB1BFE587340}" type="pres">
      <dgm:prSet presAssocID="{C3853A97-DDAD-4156-9394-9E25EE553F31}" presName="compNode" presStyleCnt="0"/>
      <dgm:spPr/>
    </dgm:pt>
    <dgm:pt modelId="{0D2AE2E6-F2E3-4508-B61E-51E580C320A1}" type="pres">
      <dgm:prSet presAssocID="{C3853A97-DDAD-4156-9394-9E25EE553F31}" presName="childRect" presStyleLbl="bgAcc1" presStyleIdx="2" presStyleCnt="8">
        <dgm:presLayoutVars>
          <dgm:bulletEnabled val="1"/>
        </dgm:presLayoutVars>
      </dgm:prSet>
      <dgm:spPr/>
    </dgm:pt>
    <dgm:pt modelId="{F7D4AFBC-6276-4E63-AEB3-53DB6F0CBF2F}" type="pres">
      <dgm:prSet presAssocID="{C3853A97-DDAD-4156-9394-9E25EE553F31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9FA7DCD4-A927-4FB4-B18B-5FB8A7658A66}" type="pres">
      <dgm:prSet presAssocID="{C3853A97-DDAD-4156-9394-9E25EE553F31}" presName="parentRect" presStyleLbl="alignNode1" presStyleIdx="2" presStyleCnt="8"/>
      <dgm:spPr/>
    </dgm:pt>
    <dgm:pt modelId="{9F55A95C-BACA-487E-A692-D9DB3A6DA389}" type="pres">
      <dgm:prSet presAssocID="{C3853A97-DDAD-4156-9394-9E25EE553F31}" presName="adorn" presStyleLbl="fgAccFollowNode1" presStyleIdx="2" presStyleCnt="8"/>
      <dgm:spPr/>
    </dgm:pt>
    <dgm:pt modelId="{1BB8A46C-A316-45D7-BE58-8C9369AF1D86}" type="pres">
      <dgm:prSet presAssocID="{245B8D56-325F-4ED1-A6D9-86C01EAB5169}" presName="sibTrans" presStyleLbl="sibTrans2D1" presStyleIdx="0" presStyleCnt="0"/>
      <dgm:spPr/>
    </dgm:pt>
    <dgm:pt modelId="{AEE58D18-69C3-4CCE-B52B-53D137F9CFCD}" type="pres">
      <dgm:prSet presAssocID="{FB15A4F5-B7C0-433B-B2A7-5A4B93324AC6}" presName="compNode" presStyleCnt="0"/>
      <dgm:spPr/>
    </dgm:pt>
    <dgm:pt modelId="{527BB31D-EB28-4A4F-948C-0BC7016475DB}" type="pres">
      <dgm:prSet presAssocID="{FB15A4F5-B7C0-433B-B2A7-5A4B93324AC6}" presName="childRect" presStyleLbl="bgAcc1" presStyleIdx="3" presStyleCnt="8">
        <dgm:presLayoutVars>
          <dgm:bulletEnabled val="1"/>
        </dgm:presLayoutVars>
      </dgm:prSet>
      <dgm:spPr/>
    </dgm:pt>
    <dgm:pt modelId="{81C4EA46-82A6-4426-98F8-FEF0A4067452}" type="pres">
      <dgm:prSet presAssocID="{FB15A4F5-B7C0-433B-B2A7-5A4B93324AC6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5BB8A5C0-8BBB-4C12-B919-A2032FB7107B}" type="pres">
      <dgm:prSet presAssocID="{FB15A4F5-B7C0-433B-B2A7-5A4B93324AC6}" presName="parentRect" presStyleLbl="alignNode1" presStyleIdx="3" presStyleCnt="8"/>
      <dgm:spPr/>
    </dgm:pt>
    <dgm:pt modelId="{5BB3EFC8-463D-4A6E-8B1D-B3B8D2E234DD}" type="pres">
      <dgm:prSet presAssocID="{FB15A4F5-B7C0-433B-B2A7-5A4B93324AC6}" presName="adorn" presStyleLbl="fgAccFollowNode1" presStyleIdx="3" presStyleCnt="8"/>
      <dgm:spPr/>
    </dgm:pt>
    <dgm:pt modelId="{42105975-ABFE-43EB-BB9F-124ED83F4189}" type="pres">
      <dgm:prSet presAssocID="{C5940FBE-16BE-4163-BF5E-0EE1CA0D160D}" presName="sibTrans" presStyleLbl="sibTrans2D1" presStyleIdx="0" presStyleCnt="0"/>
      <dgm:spPr/>
    </dgm:pt>
    <dgm:pt modelId="{626C690A-8B67-467B-83C3-A8EF002F13B8}" type="pres">
      <dgm:prSet presAssocID="{672D4BB5-BA1D-4DC3-8C72-A60784DF1BB1}" presName="compNode" presStyleCnt="0"/>
      <dgm:spPr/>
    </dgm:pt>
    <dgm:pt modelId="{3AF251F9-15C9-44D9-BEF9-5F3EB8777040}" type="pres">
      <dgm:prSet presAssocID="{672D4BB5-BA1D-4DC3-8C72-A60784DF1BB1}" presName="childRect" presStyleLbl="bgAcc1" presStyleIdx="4" presStyleCnt="8">
        <dgm:presLayoutVars>
          <dgm:bulletEnabled val="1"/>
        </dgm:presLayoutVars>
      </dgm:prSet>
      <dgm:spPr/>
    </dgm:pt>
    <dgm:pt modelId="{3EC611D4-72C5-413C-B9F1-10829550E260}" type="pres">
      <dgm:prSet presAssocID="{672D4BB5-BA1D-4DC3-8C72-A60784DF1BB1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CBED598B-CC45-46F7-87A9-66A8BBA54759}" type="pres">
      <dgm:prSet presAssocID="{672D4BB5-BA1D-4DC3-8C72-A60784DF1BB1}" presName="parentRect" presStyleLbl="alignNode1" presStyleIdx="4" presStyleCnt="8"/>
      <dgm:spPr/>
    </dgm:pt>
    <dgm:pt modelId="{21C499E3-FE1E-4B74-A0E9-39EFE5CF134E}" type="pres">
      <dgm:prSet presAssocID="{672D4BB5-BA1D-4DC3-8C72-A60784DF1BB1}" presName="adorn" presStyleLbl="fgAccFollowNode1" presStyleIdx="4" presStyleCnt="8"/>
      <dgm:spPr/>
    </dgm:pt>
    <dgm:pt modelId="{2B9ACC0A-0762-4BD1-84BD-6BFA131D6489}" type="pres">
      <dgm:prSet presAssocID="{6891A08C-CE4A-4262-8C6B-4FF3F2A0CD6E}" presName="sibTrans" presStyleLbl="sibTrans2D1" presStyleIdx="0" presStyleCnt="0"/>
      <dgm:spPr/>
    </dgm:pt>
    <dgm:pt modelId="{9FF6EB77-593A-4749-973C-CF48AB4790A0}" type="pres">
      <dgm:prSet presAssocID="{DD0849B1-2DB5-4839-83A6-C7F791EE28E5}" presName="compNode" presStyleCnt="0"/>
      <dgm:spPr/>
    </dgm:pt>
    <dgm:pt modelId="{725265CF-A205-4F9D-A341-29605103E467}" type="pres">
      <dgm:prSet presAssocID="{DD0849B1-2DB5-4839-83A6-C7F791EE28E5}" presName="childRect" presStyleLbl="bgAcc1" presStyleIdx="5" presStyleCnt="8">
        <dgm:presLayoutVars>
          <dgm:bulletEnabled val="1"/>
        </dgm:presLayoutVars>
      </dgm:prSet>
      <dgm:spPr/>
    </dgm:pt>
    <dgm:pt modelId="{C2A8A471-D8BD-4EE3-B5D9-82A069552241}" type="pres">
      <dgm:prSet presAssocID="{DD0849B1-2DB5-4839-83A6-C7F791EE28E5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79823AA2-8715-4C3E-B24F-E8C91E868BF2}" type="pres">
      <dgm:prSet presAssocID="{DD0849B1-2DB5-4839-83A6-C7F791EE28E5}" presName="parentRect" presStyleLbl="alignNode1" presStyleIdx="5" presStyleCnt="8"/>
      <dgm:spPr/>
    </dgm:pt>
    <dgm:pt modelId="{6139914F-9946-481E-977E-D877E090932B}" type="pres">
      <dgm:prSet presAssocID="{DD0849B1-2DB5-4839-83A6-C7F791EE28E5}" presName="adorn" presStyleLbl="fgAccFollowNode1" presStyleIdx="5" presStyleCnt="8"/>
      <dgm:spPr/>
    </dgm:pt>
    <dgm:pt modelId="{FBE70AEB-0279-4B3C-AFF1-95EF0A20087F}" type="pres">
      <dgm:prSet presAssocID="{A5F9FE2E-412B-4BF3-B999-A82AC7E616E5}" presName="sibTrans" presStyleLbl="sibTrans2D1" presStyleIdx="0" presStyleCnt="0"/>
      <dgm:spPr/>
    </dgm:pt>
    <dgm:pt modelId="{593D7418-7DF4-4B0F-927C-ED9F90EACB4E}" type="pres">
      <dgm:prSet presAssocID="{5CC8F549-D566-4907-B7C1-A8B773DE3E05}" presName="compNode" presStyleCnt="0"/>
      <dgm:spPr/>
    </dgm:pt>
    <dgm:pt modelId="{356B7FE5-61D1-400C-9C70-72972146D0A6}" type="pres">
      <dgm:prSet presAssocID="{5CC8F549-D566-4907-B7C1-A8B773DE3E05}" presName="childRect" presStyleLbl="bgAcc1" presStyleIdx="6" presStyleCnt="8">
        <dgm:presLayoutVars>
          <dgm:bulletEnabled val="1"/>
        </dgm:presLayoutVars>
      </dgm:prSet>
      <dgm:spPr/>
    </dgm:pt>
    <dgm:pt modelId="{4C773CC1-6E1A-4439-9C82-CD49E8316D91}" type="pres">
      <dgm:prSet presAssocID="{5CC8F549-D566-4907-B7C1-A8B773DE3E05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C4D54A9D-7312-48FB-AE5D-E5DF0387AFFE}" type="pres">
      <dgm:prSet presAssocID="{5CC8F549-D566-4907-B7C1-A8B773DE3E05}" presName="parentRect" presStyleLbl="alignNode1" presStyleIdx="6" presStyleCnt="8"/>
      <dgm:spPr/>
    </dgm:pt>
    <dgm:pt modelId="{26AD7D94-F156-47E4-8D33-C74709A3CEE4}" type="pres">
      <dgm:prSet presAssocID="{5CC8F549-D566-4907-B7C1-A8B773DE3E05}" presName="adorn" presStyleLbl="fgAccFollowNode1" presStyleIdx="6" presStyleCnt="8"/>
      <dgm:spPr/>
    </dgm:pt>
    <dgm:pt modelId="{1128563A-F439-46A7-8212-AFF5505E3AEC}" type="pres">
      <dgm:prSet presAssocID="{FA040097-CEF9-41A8-8701-635BE7A742D6}" presName="sibTrans" presStyleLbl="sibTrans2D1" presStyleIdx="0" presStyleCnt="0"/>
      <dgm:spPr/>
    </dgm:pt>
    <dgm:pt modelId="{79BD9C73-C41E-4A26-9A9F-CC07AC9BBFB8}" type="pres">
      <dgm:prSet presAssocID="{3B357DA3-C267-4763-A4E6-835A34A60D22}" presName="compNode" presStyleCnt="0"/>
      <dgm:spPr/>
    </dgm:pt>
    <dgm:pt modelId="{77971EDE-1767-4977-824A-5F4C0E3AF561}" type="pres">
      <dgm:prSet presAssocID="{3B357DA3-C267-4763-A4E6-835A34A60D22}" presName="childRect" presStyleLbl="bgAcc1" presStyleIdx="7" presStyleCnt="8">
        <dgm:presLayoutVars>
          <dgm:bulletEnabled val="1"/>
        </dgm:presLayoutVars>
      </dgm:prSet>
      <dgm:spPr/>
    </dgm:pt>
    <dgm:pt modelId="{C89EB673-F834-45D9-9738-30BA51A17682}" type="pres">
      <dgm:prSet presAssocID="{3B357DA3-C267-4763-A4E6-835A34A60D22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2AD01DED-E31E-467A-8874-FFA6AE19857E}" type="pres">
      <dgm:prSet presAssocID="{3B357DA3-C267-4763-A4E6-835A34A60D22}" presName="parentRect" presStyleLbl="alignNode1" presStyleIdx="7" presStyleCnt="8"/>
      <dgm:spPr/>
    </dgm:pt>
    <dgm:pt modelId="{7EC2F22B-089B-4192-A9CD-7EF42A40A32F}" type="pres">
      <dgm:prSet presAssocID="{3B357DA3-C267-4763-A4E6-835A34A60D22}" presName="adorn" presStyleLbl="fgAccFollowNode1" presStyleIdx="7" presStyleCnt="8"/>
      <dgm:spPr/>
    </dgm:pt>
  </dgm:ptLst>
  <dgm:cxnLst>
    <dgm:cxn modelId="{8748DE01-B651-4799-B2CB-D6319699C86B}" type="presOf" srcId="{25C32F60-199C-4C24-B102-3872186E6E97}" destId="{725265CF-A205-4F9D-A341-29605103E467}" srcOrd="0" destOrd="0" presId="urn:microsoft.com/office/officeart/2005/8/layout/bList2"/>
    <dgm:cxn modelId="{A455BD0A-4EB1-4F14-B4E6-11F15F9BD23A}" srcId="{AC26A392-6A39-443C-86EC-F296CD7DF47E}" destId="{6A2EB716-CA14-48DE-B189-6318B15A2EA1}" srcOrd="0" destOrd="0" parTransId="{B380BAB3-F2B7-4DB8-8FCD-979108C7835E}" sibTransId="{7ADF6058-2941-4E49-833F-78C89CF7090C}"/>
    <dgm:cxn modelId="{0E11230D-4FC7-4507-8651-FA833B0C44B4}" type="presOf" srcId="{C3853A97-DDAD-4156-9394-9E25EE553F31}" destId="{9FA7DCD4-A927-4FB4-B18B-5FB8A7658A66}" srcOrd="1" destOrd="0" presId="urn:microsoft.com/office/officeart/2005/8/layout/bList2"/>
    <dgm:cxn modelId="{CEC96513-B185-4D6F-95C1-D8D062411A6D}" type="presOf" srcId="{B747A055-A2A4-4FD2-865F-287438F2367A}" destId="{77971EDE-1767-4977-824A-5F4C0E3AF561}" srcOrd="0" destOrd="0" presId="urn:microsoft.com/office/officeart/2005/8/layout/bList2"/>
    <dgm:cxn modelId="{F8356818-A377-47CA-A1BC-3E83428C9402}" srcId="{BF7C28F4-6686-44AD-BAC1-CD522876EA4B}" destId="{3B357DA3-C267-4763-A4E6-835A34A60D22}" srcOrd="7" destOrd="0" parTransId="{84213FBC-487D-4953-8369-F3A9B95AF6AA}" sibTransId="{88F716A0-8695-493D-A035-6BEA1C2C319D}"/>
    <dgm:cxn modelId="{5D3B261B-ADAC-43B0-9A38-F917D1E60D41}" srcId="{DD0849B1-2DB5-4839-83A6-C7F791EE28E5}" destId="{02813E82-DA78-42ED-89A2-5D4AD1EF8F9A}" srcOrd="1" destOrd="0" parTransId="{7ACF6C86-38A7-4F21-AEF3-DDA41EC92B2B}" sibTransId="{86F34DB6-E3B6-4192-89D7-9E5458C41815}"/>
    <dgm:cxn modelId="{538B4122-23BD-4159-834B-8372FD472A1F}" type="presOf" srcId="{6A2EB716-CA14-48DE-B189-6318B15A2EA1}" destId="{E74E33DE-B2F6-4A1F-A3BB-9F464C0263D1}" srcOrd="0" destOrd="0" presId="urn:microsoft.com/office/officeart/2005/8/layout/bList2"/>
    <dgm:cxn modelId="{7D90152A-C02E-45C5-8F6D-EBF67B23BCB4}" type="presOf" srcId="{FB15A4F5-B7C0-433B-B2A7-5A4B93324AC6}" destId="{81C4EA46-82A6-4426-98F8-FEF0A4067452}" srcOrd="0" destOrd="0" presId="urn:microsoft.com/office/officeart/2005/8/layout/bList2"/>
    <dgm:cxn modelId="{F185C830-639C-4D6B-AF7B-4F5DB0CF8B13}" type="presOf" srcId="{FB15A4F5-B7C0-433B-B2A7-5A4B93324AC6}" destId="{5BB8A5C0-8BBB-4C12-B919-A2032FB7107B}" srcOrd="1" destOrd="0" presId="urn:microsoft.com/office/officeart/2005/8/layout/bList2"/>
    <dgm:cxn modelId="{9B2AE739-7E1B-4462-ACE9-D53E926EDB10}" srcId="{BF7C28F4-6686-44AD-BAC1-CD522876EA4B}" destId="{AC26A392-6A39-443C-86EC-F296CD7DF47E}" srcOrd="1" destOrd="0" parTransId="{EA6F4266-D029-44D8-BCE5-859F164B4B15}" sibTransId="{0C24F63D-AA55-4D3D-9BD1-5F14823AAF2C}"/>
    <dgm:cxn modelId="{0C3CB63D-AE4F-40C9-8603-36E609CC8CD8}" type="presOf" srcId="{8C7984A6-B7A3-4DDD-8F5F-A409CC708F08}" destId="{0B2D2E77-B1F3-429A-84C5-6113BE3957C8}" srcOrd="0" destOrd="0" presId="urn:microsoft.com/office/officeart/2005/8/layout/bList2"/>
    <dgm:cxn modelId="{95BDFF5B-098D-44E9-8344-F41BF34E401B}" type="presOf" srcId="{5CC8F549-D566-4907-B7C1-A8B773DE3E05}" destId="{4C773CC1-6E1A-4439-9C82-CD49E8316D91}" srcOrd="0" destOrd="0" presId="urn:microsoft.com/office/officeart/2005/8/layout/bList2"/>
    <dgm:cxn modelId="{CD62465F-A1AD-453F-A610-9ABF04DDA191}" type="presOf" srcId="{5CC8F549-D566-4907-B7C1-A8B773DE3E05}" destId="{C4D54A9D-7312-48FB-AE5D-E5DF0387AFFE}" srcOrd="1" destOrd="0" presId="urn:microsoft.com/office/officeart/2005/8/layout/bList2"/>
    <dgm:cxn modelId="{65115E61-A4D5-4080-B4E6-FB5388EDC41D}" type="presOf" srcId="{F44C1E05-2F2C-4284-9D23-1C2569B732BF}" destId="{3AF251F9-15C9-44D9-BEF9-5F3EB8777040}" srcOrd="0" destOrd="1" presId="urn:microsoft.com/office/officeart/2005/8/layout/bList2"/>
    <dgm:cxn modelId="{915EEA45-16D4-4F93-A74A-A90B43307049}" srcId="{BF7C28F4-6686-44AD-BAC1-CD522876EA4B}" destId="{672D4BB5-BA1D-4DC3-8C72-A60784DF1BB1}" srcOrd="4" destOrd="0" parTransId="{00FE2173-5172-476A-9B95-7F83D435BB75}" sibTransId="{6891A08C-CE4A-4262-8C6B-4FF3F2A0CD6E}"/>
    <dgm:cxn modelId="{018C046A-19C5-46EE-9176-36BC17E55217}" type="presOf" srcId="{AC26A392-6A39-443C-86EC-F296CD7DF47E}" destId="{E5A4814A-ADEB-4B84-B166-91F81508D1AC}" srcOrd="1" destOrd="0" presId="urn:microsoft.com/office/officeart/2005/8/layout/bList2"/>
    <dgm:cxn modelId="{DEDBB34A-78F5-4189-BC50-73B2C48DBC35}" type="presOf" srcId="{44EE09A1-E8EC-457E-8ABB-1EEAC319DD35}" destId="{527BB31D-EB28-4A4F-948C-0BC7016475DB}" srcOrd="0" destOrd="1" presId="urn:microsoft.com/office/officeart/2005/8/layout/bList2"/>
    <dgm:cxn modelId="{3687C76D-BDE3-4C5F-8E5F-78F876F97EC6}" srcId="{DD0849B1-2DB5-4839-83A6-C7F791EE28E5}" destId="{25C32F60-199C-4C24-B102-3872186E6E97}" srcOrd="0" destOrd="0" parTransId="{1B2AAF3E-4F03-4119-B7EA-F4B5F6FE992C}" sibTransId="{DBB7E999-6897-4BD0-9FCD-DCD383C0B167}"/>
    <dgm:cxn modelId="{A9388E6F-148C-42D0-9375-E9122549066E}" srcId="{BF7C28F4-6686-44AD-BAC1-CD522876EA4B}" destId="{DD0849B1-2DB5-4839-83A6-C7F791EE28E5}" srcOrd="5" destOrd="0" parTransId="{C507D03E-2955-492F-9FA4-2E4BEC2B8BF4}" sibTransId="{A5F9FE2E-412B-4BF3-B999-A82AC7E616E5}"/>
    <dgm:cxn modelId="{82CA3373-87A7-4609-ACDC-200307067A24}" srcId="{BF7C28F4-6686-44AD-BAC1-CD522876EA4B}" destId="{FB15A4F5-B7C0-433B-B2A7-5A4B93324AC6}" srcOrd="3" destOrd="0" parTransId="{2F18C925-7F97-4F7E-B271-D70FEA3FECAD}" sibTransId="{C5940FBE-16BE-4163-BF5E-0EE1CA0D160D}"/>
    <dgm:cxn modelId="{5579F653-2C1D-416A-8CDF-6663464BDF53}" type="presOf" srcId="{BF7C28F4-6686-44AD-BAC1-CD522876EA4B}" destId="{4CB4D716-5145-48C6-90C3-CEEF1133A12D}" srcOrd="0" destOrd="0" presId="urn:microsoft.com/office/officeart/2005/8/layout/bList2"/>
    <dgm:cxn modelId="{67566B54-B3C0-410E-8D19-DCC77B34FCAD}" srcId="{BF7C28F4-6686-44AD-BAC1-CD522876EA4B}" destId="{5CC8F549-D566-4907-B7C1-A8B773DE3E05}" srcOrd="6" destOrd="0" parTransId="{D415D3A1-EA76-4724-9650-6DB0ED9B8401}" sibTransId="{FA040097-CEF9-41A8-8701-635BE7A742D6}"/>
    <dgm:cxn modelId="{0371A176-3B83-4FE8-9F50-C19305FF0F7E}" type="presOf" srcId="{A16E149E-FAFD-4B0C-9A76-03ED1A7718A0}" destId="{7F8C6489-66FE-4739-9CD6-8E192C5E7E5B}" srcOrd="1" destOrd="0" presId="urn:microsoft.com/office/officeart/2005/8/layout/bList2"/>
    <dgm:cxn modelId="{29E3B179-A374-4223-B31E-FF2643ED7C3C}" srcId="{FB15A4F5-B7C0-433B-B2A7-5A4B93324AC6}" destId="{FFEAE888-F080-4AFF-A6DD-883FAC409B7E}" srcOrd="0" destOrd="0" parTransId="{52BA6526-3B1B-4E55-8EFA-2543129ABEE1}" sibTransId="{20C651C7-04CE-43CA-9F67-62232FE582B6}"/>
    <dgm:cxn modelId="{A89A997A-483E-4D12-A5FD-51556C3D8DF3}" srcId="{A16E149E-FAFD-4B0C-9A76-03ED1A7718A0}" destId="{8C7984A6-B7A3-4DDD-8F5F-A409CC708F08}" srcOrd="0" destOrd="0" parTransId="{83D8955E-1617-41FB-A494-99504087485B}" sibTransId="{F84016BF-E74E-46EA-AF40-0F0A8A5DAD68}"/>
    <dgm:cxn modelId="{23D23B7C-1B5A-47B9-A68A-F56C84EE0F9D}" type="presOf" srcId="{02813E82-DA78-42ED-89A2-5D4AD1EF8F9A}" destId="{725265CF-A205-4F9D-A341-29605103E467}" srcOrd="0" destOrd="1" presId="urn:microsoft.com/office/officeart/2005/8/layout/bList2"/>
    <dgm:cxn modelId="{004FB27F-A74C-4E40-8CAB-DCF354631F6C}" type="presOf" srcId="{A16E149E-FAFD-4B0C-9A76-03ED1A7718A0}" destId="{920E73F4-5DEF-4AD3-9C5B-1212102ECEAD}" srcOrd="0" destOrd="0" presId="urn:microsoft.com/office/officeart/2005/8/layout/bList2"/>
    <dgm:cxn modelId="{AF85708C-3668-4924-84AA-113107C9DDB7}" type="presOf" srcId="{DD0849B1-2DB5-4839-83A6-C7F791EE28E5}" destId="{79823AA2-8715-4C3E-B24F-E8C91E868BF2}" srcOrd="1" destOrd="0" presId="urn:microsoft.com/office/officeart/2005/8/layout/bList2"/>
    <dgm:cxn modelId="{0A84AE93-4720-45A3-94AE-72220D2E1751}" type="presOf" srcId="{2DF116A0-5CB7-4C6B-AE8F-063653630BB8}" destId="{356B7FE5-61D1-400C-9C70-72972146D0A6}" srcOrd="0" destOrd="0" presId="urn:microsoft.com/office/officeart/2005/8/layout/bList2"/>
    <dgm:cxn modelId="{63D88D94-58DC-45C2-827C-7CB08443D293}" type="presOf" srcId="{A5F9FE2E-412B-4BF3-B999-A82AC7E616E5}" destId="{FBE70AEB-0279-4B3C-AFF1-95EF0A20087F}" srcOrd="0" destOrd="0" presId="urn:microsoft.com/office/officeart/2005/8/layout/bList2"/>
    <dgm:cxn modelId="{E67EFB9B-AC02-4800-9CA1-348EA871DC3E}" srcId="{C3853A97-DDAD-4156-9394-9E25EE553F31}" destId="{A27ED8B8-03B4-451E-AAC3-77FFC0152CC6}" srcOrd="0" destOrd="0" parTransId="{A60D1381-0F99-4862-9AC5-6E9EF1CF2E51}" sibTransId="{2F8112FE-732C-4DD5-B1CB-7211CA59B2D7}"/>
    <dgm:cxn modelId="{49E6CF9C-EC34-4EAA-8A5B-61705009FBF1}" srcId="{3B357DA3-C267-4763-A4E6-835A34A60D22}" destId="{B747A055-A2A4-4FD2-865F-287438F2367A}" srcOrd="0" destOrd="0" parTransId="{54B97D23-70C8-4357-B5DE-ED9E43903BD6}" sibTransId="{28C5E2AA-B3BC-47E1-938C-AEC3260E7EA0}"/>
    <dgm:cxn modelId="{DEB172A4-EE66-4F3B-8E1B-E3DF04ED03E2}" type="presOf" srcId="{6891A08C-CE4A-4262-8C6B-4FF3F2A0CD6E}" destId="{2B9ACC0A-0762-4BD1-84BD-6BFA131D6489}" srcOrd="0" destOrd="0" presId="urn:microsoft.com/office/officeart/2005/8/layout/bList2"/>
    <dgm:cxn modelId="{E45962A8-9960-401B-994D-0E718ACF3B9A}" type="presOf" srcId="{FA040097-CEF9-41A8-8701-635BE7A742D6}" destId="{1128563A-F439-46A7-8212-AFF5505E3AEC}" srcOrd="0" destOrd="0" presId="urn:microsoft.com/office/officeart/2005/8/layout/bList2"/>
    <dgm:cxn modelId="{48C8BBAB-F446-404F-9315-2E45EB14C193}" type="presOf" srcId="{DD0849B1-2DB5-4839-83A6-C7F791EE28E5}" destId="{C2A8A471-D8BD-4EE3-B5D9-82A069552241}" srcOrd="0" destOrd="0" presId="urn:microsoft.com/office/officeart/2005/8/layout/bList2"/>
    <dgm:cxn modelId="{565C4BAE-BF47-47B8-8EF2-496E6733C6C9}" srcId="{672D4BB5-BA1D-4DC3-8C72-A60784DF1BB1}" destId="{F44C1E05-2F2C-4284-9D23-1C2569B732BF}" srcOrd="1" destOrd="0" parTransId="{45433A40-7661-471D-AA20-72AE9D8C3EDC}" sibTransId="{2E64A29F-93BC-4B5D-B6D2-442F3021CB3C}"/>
    <dgm:cxn modelId="{11C5CFB1-08B4-4FB1-A91F-99C1D475FB7F}" type="presOf" srcId="{245B8D56-325F-4ED1-A6D9-86C01EAB5169}" destId="{1BB8A46C-A316-45D7-BE58-8C9369AF1D86}" srcOrd="0" destOrd="0" presId="urn:microsoft.com/office/officeart/2005/8/layout/bList2"/>
    <dgm:cxn modelId="{34435DBC-B2CD-4975-B7E1-C99F82419CB5}" type="presOf" srcId="{227FC243-1D0D-45A3-9F8F-C3746CB2B610}" destId="{0B2D2E77-B1F3-429A-84C5-6113BE3957C8}" srcOrd="0" destOrd="1" presId="urn:microsoft.com/office/officeart/2005/8/layout/bList2"/>
    <dgm:cxn modelId="{660978BD-A448-41FA-BB61-CA63EB883CB2}" type="presOf" srcId="{3B357DA3-C267-4763-A4E6-835A34A60D22}" destId="{C89EB673-F834-45D9-9738-30BA51A17682}" srcOrd="0" destOrd="0" presId="urn:microsoft.com/office/officeart/2005/8/layout/bList2"/>
    <dgm:cxn modelId="{1007AAC0-484B-4304-A45A-09FB3BB5AFD3}" srcId="{BF7C28F4-6686-44AD-BAC1-CD522876EA4B}" destId="{C3853A97-DDAD-4156-9394-9E25EE553F31}" srcOrd="2" destOrd="0" parTransId="{378BFC90-4011-4ED0-B6A5-ACC5BB09C4C2}" sibTransId="{245B8D56-325F-4ED1-A6D9-86C01EAB5169}"/>
    <dgm:cxn modelId="{DA42E8C2-D4D7-4F5E-A019-0FCD8C110638}" type="presOf" srcId="{FFEAE888-F080-4AFF-A6DD-883FAC409B7E}" destId="{527BB31D-EB28-4A4F-948C-0BC7016475DB}" srcOrd="0" destOrd="0" presId="urn:microsoft.com/office/officeart/2005/8/layout/bList2"/>
    <dgm:cxn modelId="{2B9523C8-7B13-426B-AA10-EDCAF2B6609A}" type="presOf" srcId="{CA86D68F-08FC-4DFD-AB8C-9BC9A5F5BBA3}" destId="{527BB31D-EB28-4A4F-948C-0BC7016475DB}" srcOrd="0" destOrd="2" presId="urn:microsoft.com/office/officeart/2005/8/layout/bList2"/>
    <dgm:cxn modelId="{3C8A3BC9-DAAA-47A2-89EA-BA457469801F}" srcId="{FB15A4F5-B7C0-433B-B2A7-5A4B93324AC6}" destId="{CA86D68F-08FC-4DFD-AB8C-9BC9A5F5BBA3}" srcOrd="2" destOrd="0" parTransId="{F5A93D55-7D99-49D1-B660-9C164F5D51D9}" sibTransId="{A3A2290D-91AF-4A7E-8F29-E3108CBA0223}"/>
    <dgm:cxn modelId="{8043B9CE-3F80-45B7-9271-5619C03F2E06}" type="presOf" srcId="{FA73191B-894E-4CBC-8CDD-18DFBE1F0179}" destId="{3AF251F9-15C9-44D9-BEF9-5F3EB8777040}" srcOrd="0" destOrd="0" presId="urn:microsoft.com/office/officeart/2005/8/layout/bList2"/>
    <dgm:cxn modelId="{BAD16ECF-D92F-4024-BA42-8B51A09B7B5C}" srcId="{5CC8F549-D566-4907-B7C1-A8B773DE3E05}" destId="{2DF116A0-5CB7-4C6B-AE8F-063653630BB8}" srcOrd="0" destOrd="0" parTransId="{14133A7F-7F7B-4C5C-B0FB-F53DC3882BD4}" sibTransId="{35039045-ACA6-477F-931E-78EC5C7B07DF}"/>
    <dgm:cxn modelId="{741ACAD1-F8E5-489B-A4CE-3C7D6FC872B9}" type="presOf" srcId="{67E90CC0-D74F-469F-A559-272ACC6631F6}" destId="{A19BEB74-3079-4ECC-9A0D-61F2F5DE7972}" srcOrd="0" destOrd="0" presId="urn:microsoft.com/office/officeart/2005/8/layout/bList2"/>
    <dgm:cxn modelId="{3FF205DA-5EAC-4A02-B947-0193DCB22E50}" srcId="{BF7C28F4-6686-44AD-BAC1-CD522876EA4B}" destId="{A16E149E-FAFD-4B0C-9A76-03ED1A7718A0}" srcOrd="0" destOrd="0" parTransId="{23C506BB-8770-49A6-8342-474F29CA6ECE}" sibTransId="{67E90CC0-D74F-469F-A559-272ACC6631F6}"/>
    <dgm:cxn modelId="{ED0810DA-36F9-4DB6-B6C6-862252DC43F1}" type="presOf" srcId="{C5940FBE-16BE-4163-BF5E-0EE1CA0D160D}" destId="{42105975-ABFE-43EB-BB9F-124ED83F4189}" srcOrd="0" destOrd="0" presId="urn:microsoft.com/office/officeart/2005/8/layout/bList2"/>
    <dgm:cxn modelId="{7BD572DB-5E55-474C-8012-F27487DB1943}" type="presOf" srcId="{672D4BB5-BA1D-4DC3-8C72-A60784DF1BB1}" destId="{3EC611D4-72C5-413C-B9F1-10829550E260}" srcOrd="0" destOrd="0" presId="urn:microsoft.com/office/officeart/2005/8/layout/bList2"/>
    <dgm:cxn modelId="{160AA5E8-1D91-428C-85AC-07FCE6493C86}" srcId="{672D4BB5-BA1D-4DC3-8C72-A60784DF1BB1}" destId="{FA73191B-894E-4CBC-8CDD-18DFBE1F0179}" srcOrd="0" destOrd="0" parTransId="{314BE9BB-D5BD-4528-B0F0-8104C912309E}" sibTransId="{DC17725E-213B-4638-B0FA-BDF9A330417E}"/>
    <dgm:cxn modelId="{160F45EB-2F79-40AF-9BAA-E3D6072FC46E}" srcId="{FB15A4F5-B7C0-433B-B2A7-5A4B93324AC6}" destId="{44EE09A1-E8EC-457E-8ABB-1EEAC319DD35}" srcOrd="1" destOrd="0" parTransId="{E53C5B25-3F47-446E-A0C2-F40E9E8BC2EF}" sibTransId="{3BB215FB-05CA-415A-B9DE-789A2BD2B245}"/>
    <dgm:cxn modelId="{62198CED-9B47-4F39-9441-ACD16E08752A}" type="presOf" srcId="{0C24F63D-AA55-4D3D-9BD1-5F14823AAF2C}" destId="{64A3578D-78C0-4A6D-8795-B8111FDA69EC}" srcOrd="0" destOrd="0" presId="urn:microsoft.com/office/officeart/2005/8/layout/bList2"/>
    <dgm:cxn modelId="{7D2B34F5-BFA0-4671-989C-A24F444CD4F7}" type="presOf" srcId="{3B357DA3-C267-4763-A4E6-835A34A60D22}" destId="{2AD01DED-E31E-467A-8874-FFA6AE19857E}" srcOrd="1" destOrd="0" presId="urn:microsoft.com/office/officeart/2005/8/layout/bList2"/>
    <dgm:cxn modelId="{3D15DAF5-FB37-467A-95C6-813877D0B10A}" type="presOf" srcId="{AC26A392-6A39-443C-86EC-F296CD7DF47E}" destId="{7F9657A5-30E8-410F-9F79-26B322E372F7}" srcOrd="0" destOrd="0" presId="urn:microsoft.com/office/officeart/2005/8/layout/bList2"/>
    <dgm:cxn modelId="{E36B1CF6-7FD3-4F9D-80D7-2B4D7B5505AD}" type="presOf" srcId="{672D4BB5-BA1D-4DC3-8C72-A60784DF1BB1}" destId="{CBED598B-CC45-46F7-87A9-66A8BBA54759}" srcOrd="1" destOrd="0" presId="urn:microsoft.com/office/officeart/2005/8/layout/bList2"/>
    <dgm:cxn modelId="{C9DB99FA-B734-4AAF-94EC-E3575EE9BC20}" srcId="{A16E149E-FAFD-4B0C-9A76-03ED1A7718A0}" destId="{227FC243-1D0D-45A3-9F8F-C3746CB2B610}" srcOrd="1" destOrd="0" parTransId="{A49832C0-DFD6-459F-8F4F-4AEFD87BCC0E}" sibTransId="{E1A1D32F-1A45-4342-9DB2-94313E742160}"/>
    <dgm:cxn modelId="{45BA41FC-8A5A-4006-9659-ECD54E4BD790}" type="presOf" srcId="{C3853A97-DDAD-4156-9394-9E25EE553F31}" destId="{F7D4AFBC-6276-4E63-AEB3-53DB6F0CBF2F}" srcOrd="0" destOrd="0" presId="urn:microsoft.com/office/officeart/2005/8/layout/bList2"/>
    <dgm:cxn modelId="{D986CEFD-7794-4138-85D7-32F5A210AC0F}" type="presOf" srcId="{A27ED8B8-03B4-451E-AAC3-77FFC0152CC6}" destId="{0D2AE2E6-F2E3-4508-B61E-51E580C320A1}" srcOrd="0" destOrd="0" presId="urn:microsoft.com/office/officeart/2005/8/layout/bList2"/>
    <dgm:cxn modelId="{7365DD6A-A989-444F-8AC3-730034899030}" type="presParOf" srcId="{4CB4D716-5145-48C6-90C3-CEEF1133A12D}" destId="{C8AE9D08-2B94-4029-A40C-9226639E92D1}" srcOrd="0" destOrd="0" presId="urn:microsoft.com/office/officeart/2005/8/layout/bList2"/>
    <dgm:cxn modelId="{A1A4DD48-D106-4831-82F0-2B22F82659BB}" type="presParOf" srcId="{C8AE9D08-2B94-4029-A40C-9226639E92D1}" destId="{0B2D2E77-B1F3-429A-84C5-6113BE3957C8}" srcOrd="0" destOrd="0" presId="urn:microsoft.com/office/officeart/2005/8/layout/bList2"/>
    <dgm:cxn modelId="{FB08A8A3-0D59-4146-B7BB-75544DAE4A51}" type="presParOf" srcId="{C8AE9D08-2B94-4029-A40C-9226639E92D1}" destId="{920E73F4-5DEF-4AD3-9C5B-1212102ECEAD}" srcOrd="1" destOrd="0" presId="urn:microsoft.com/office/officeart/2005/8/layout/bList2"/>
    <dgm:cxn modelId="{08991B32-4D2D-42DB-BCC2-7C9E6FEB942F}" type="presParOf" srcId="{C8AE9D08-2B94-4029-A40C-9226639E92D1}" destId="{7F8C6489-66FE-4739-9CD6-8E192C5E7E5B}" srcOrd="2" destOrd="0" presId="urn:microsoft.com/office/officeart/2005/8/layout/bList2"/>
    <dgm:cxn modelId="{29B7A300-0BE0-496D-9AB6-9AD5240EEE85}" type="presParOf" srcId="{C8AE9D08-2B94-4029-A40C-9226639E92D1}" destId="{AD191626-1F2E-48A5-BD8B-358782E32026}" srcOrd="3" destOrd="0" presId="urn:microsoft.com/office/officeart/2005/8/layout/bList2"/>
    <dgm:cxn modelId="{3A6BC714-8E61-47B0-9DDF-0D7E160BFEC0}" type="presParOf" srcId="{4CB4D716-5145-48C6-90C3-CEEF1133A12D}" destId="{A19BEB74-3079-4ECC-9A0D-61F2F5DE7972}" srcOrd="1" destOrd="0" presId="urn:microsoft.com/office/officeart/2005/8/layout/bList2"/>
    <dgm:cxn modelId="{5EC78E47-6080-4050-8E75-2C455216923B}" type="presParOf" srcId="{4CB4D716-5145-48C6-90C3-CEEF1133A12D}" destId="{4DC03984-2D3A-453F-A7B7-F839B9C7701B}" srcOrd="2" destOrd="0" presId="urn:microsoft.com/office/officeart/2005/8/layout/bList2"/>
    <dgm:cxn modelId="{09D47F9E-F640-4D6B-A306-FB4751E5D09C}" type="presParOf" srcId="{4DC03984-2D3A-453F-A7B7-F839B9C7701B}" destId="{E74E33DE-B2F6-4A1F-A3BB-9F464C0263D1}" srcOrd="0" destOrd="0" presId="urn:microsoft.com/office/officeart/2005/8/layout/bList2"/>
    <dgm:cxn modelId="{AC30EB0E-2858-4BA6-91B2-2D485082BB5C}" type="presParOf" srcId="{4DC03984-2D3A-453F-A7B7-F839B9C7701B}" destId="{7F9657A5-30E8-410F-9F79-26B322E372F7}" srcOrd="1" destOrd="0" presId="urn:microsoft.com/office/officeart/2005/8/layout/bList2"/>
    <dgm:cxn modelId="{734AEF6D-06F8-4F13-A509-1B868B767BB5}" type="presParOf" srcId="{4DC03984-2D3A-453F-A7B7-F839B9C7701B}" destId="{E5A4814A-ADEB-4B84-B166-91F81508D1AC}" srcOrd="2" destOrd="0" presId="urn:microsoft.com/office/officeart/2005/8/layout/bList2"/>
    <dgm:cxn modelId="{4E58BDFF-74FF-47FA-8AA2-0D7AF2F8FEB7}" type="presParOf" srcId="{4DC03984-2D3A-453F-A7B7-F839B9C7701B}" destId="{7C85B51B-0E49-4AC2-8C03-688B7CDFB3D9}" srcOrd="3" destOrd="0" presId="urn:microsoft.com/office/officeart/2005/8/layout/bList2"/>
    <dgm:cxn modelId="{943E4BE3-77C2-4951-8674-30A67979F7F3}" type="presParOf" srcId="{4CB4D716-5145-48C6-90C3-CEEF1133A12D}" destId="{64A3578D-78C0-4A6D-8795-B8111FDA69EC}" srcOrd="3" destOrd="0" presId="urn:microsoft.com/office/officeart/2005/8/layout/bList2"/>
    <dgm:cxn modelId="{33CB88ED-9B40-47AF-9F60-37A260EE71F8}" type="presParOf" srcId="{4CB4D716-5145-48C6-90C3-CEEF1133A12D}" destId="{F74DA166-7AA0-404B-BFA3-DB1BFE587340}" srcOrd="4" destOrd="0" presId="urn:microsoft.com/office/officeart/2005/8/layout/bList2"/>
    <dgm:cxn modelId="{60D880A6-9002-4217-800E-97CB5EA22D99}" type="presParOf" srcId="{F74DA166-7AA0-404B-BFA3-DB1BFE587340}" destId="{0D2AE2E6-F2E3-4508-B61E-51E580C320A1}" srcOrd="0" destOrd="0" presId="urn:microsoft.com/office/officeart/2005/8/layout/bList2"/>
    <dgm:cxn modelId="{6E01A1A1-FB01-437E-9207-80F52BAC2EAC}" type="presParOf" srcId="{F74DA166-7AA0-404B-BFA3-DB1BFE587340}" destId="{F7D4AFBC-6276-4E63-AEB3-53DB6F0CBF2F}" srcOrd="1" destOrd="0" presId="urn:microsoft.com/office/officeart/2005/8/layout/bList2"/>
    <dgm:cxn modelId="{79385630-AA38-4D8C-86DE-1D93B7E9D237}" type="presParOf" srcId="{F74DA166-7AA0-404B-BFA3-DB1BFE587340}" destId="{9FA7DCD4-A927-4FB4-B18B-5FB8A7658A66}" srcOrd="2" destOrd="0" presId="urn:microsoft.com/office/officeart/2005/8/layout/bList2"/>
    <dgm:cxn modelId="{C2828809-90EB-4191-8CA4-340600E5C4C0}" type="presParOf" srcId="{F74DA166-7AA0-404B-BFA3-DB1BFE587340}" destId="{9F55A95C-BACA-487E-A692-D9DB3A6DA389}" srcOrd="3" destOrd="0" presId="urn:microsoft.com/office/officeart/2005/8/layout/bList2"/>
    <dgm:cxn modelId="{1910CD2D-2AE1-4857-883A-A593642C7CD4}" type="presParOf" srcId="{4CB4D716-5145-48C6-90C3-CEEF1133A12D}" destId="{1BB8A46C-A316-45D7-BE58-8C9369AF1D86}" srcOrd="5" destOrd="0" presId="urn:microsoft.com/office/officeart/2005/8/layout/bList2"/>
    <dgm:cxn modelId="{52B3C3E7-55F5-4390-BD7A-CCB7C403C535}" type="presParOf" srcId="{4CB4D716-5145-48C6-90C3-CEEF1133A12D}" destId="{AEE58D18-69C3-4CCE-B52B-53D137F9CFCD}" srcOrd="6" destOrd="0" presId="urn:microsoft.com/office/officeart/2005/8/layout/bList2"/>
    <dgm:cxn modelId="{94BD8C48-F302-46E8-B4C2-F8362437F937}" type="presParOf" srcId="{AEE58D18-69C3-4CCE-B52B-53D137F9CFCD}" destId="{527BB31D-EB28-4A4F-948C-0BC7016475DB}" srcOrd="0" destOrd="0" presId="urn:microsoft.com/office/officeart/2005/8/layout/bList2"/>
    <dgm:cxn modelId="{29CA23C7-693D-4BD3-B175-0C9D6536B33E}" type="presParOf" srcId="{AEE58D18-69C3-4CCE-B52B-53D137F9CFCD}" destId="{81C4EA46-82A6-4426-98F8-FEF0A4067452}" srcOrd="1" destOrd="0" presId="urn:microsoft.com/office/officeart/2005/8/layout/bList2"/>
    <dgm:cxn modelId="{E465ECF9-4FBE-4428-8AB5-B29A4446D841}" type="presParOf" srcId="{AEE58D18-69C3-4CCE-B52B-53D137F9CFCD}" destId="{5BB8A5C0-8BBB-4C12-B919-A2032FB7107B}" srcOrd="2" destOrd="0" presId="urn:microsoft.com/office/officeart/2005/8/layout/bList2"/>
    <dgm:cxn modelId="{A3786030-E191-48C5-AB18-B27A1F27AC43}" type="presParOf" srcId="{AEE58D18-69C3-4CCE-B52B-53D137F9CFCD}" destId="{5BB3EFC8-463D-4A6E-8B1D-B3B8D2E234DD}" srcOrd="3" destOrd="0" presId="urn:microsoft.com/office/officeart/2005/8/layout/bList2"/>
    <dgm:cxn modelId="{153EBAA9-59BA-4A44-9A94-4427ED069ACB}" type="presParOf" srcId="{4CB4D716-5145-48C6-90C3-CEEF1133A12D}" destId="{42105975-ABFE-43EB-BB9F-124ED83F4189}" srcOrd="7" destOrd="0" presId="urn:microsoft.com/office/officeart/2005/8/layout/bList2"/>
    <dgm:cxn modelId="{F5901018-6D50-4C19-BA6D-C7AA3F9D8DC7}" type="presParOf" srcId="{4CB4D716-5145-48C6-90C3-CEEF1133A12D}" destId="{626C690A-8B67-467B-83C3-A8EF002F13B8}" srcOrd="8" destOrd="0" presId="urn:microsoft.com/office/officeart/2005/8/layout/bList2"/>
    <dgm:cxn modelId="{38A6964A-9F23-4338-B946-E4003AF56FFC}" type="presParOf" srcId="{626C690A-8B67-467B-83C3-A8EF002F13B8}" destId="{3AF251F9-15C9-44D9-BEF9-5F3EB8777040}" srcOrd="0" destOrd="0" presId="urn:microsoft.com/office/officeart/2005/8/layout/bList2"/>
    <dgm:cxn modelId="{10C8CA78-4C9E-4DE9-B2E8-B78A662D3957}" type="presParOf" srcId="{626C690A-8B67-467B-83C3-A8EF002F13B8}" destId="{3EC611D4-72C5-413C-B9F1-10829550E260}" srcOrd="1" destOrd="0" presId="urn:microsoft.com/office/officeart/2005/8/layout/bList2"/>
    <dgm:cxn modelId="{1D381CB0-EBE3-47F6-B881-EFFE6FBEF9A6}" type="presParOf" srcId="{626C690A-8B67-467B-83C3-A8EF002F13B8}" destId="{CBED598B-CC45-46F7-87A9-66A8BBA54759}" srcOrd="2" destOrd="0" presId="urn:microsoft.com/office/officeart/2005/8/layout/bList2"/>
    <dgm:cxn modelId="{4DB0669D-DCA4-485B-A36E-FBB717072B0B}" type="presParOf" srcId="{626C690A-8B67-467B-83C3-A8EF002F13B8}" destId="{21C499E3-FE1E-4B74-A0E9-39EFE5CF134E}" srcOrd="3" destOrd="0" presId="urn:microsoft.com/office/officeart/2005/8/layout/bList2"/>
    <dgm:cxn modelId="{BF71D042-7648-4A3F-AE9B-6DB0AF953243}" type="presParOf" srcId="{4CB4D716-5145-48C6-90C3-CEEF1133A12D}" destId="{2B9ACC0A-0762-4BD1-84BD-6BFA131D6489}" srcOrd="9" destOrd="0" presId="urn:microsoft.com/office/officeart/2005/8/layout/bList2"/>
    <dgm:cxn modelId="{675A0E9D-ACFE-483A-899D-16256F1880B2}" type="presParOf" srcId="{4CB4D716-5145-48C6-90C3-CEEF1133A12D}" destId="{9FF6EB77-593A-4749-973C-CF48AB4790A0}" srcOrd="10" destOrd="0" presId="urn:microsoft.com/office/officeart/2005/8/layout/bList2"/>
    <dgm:cxn modelId="{EDA7D6FB-54D2-4926-9FE2-FE931CD385B2}" type="presParOf" srcId="{9FF6EB77-593A-4749-973C-CF48AB4790A0}" destId="{725265CF-A205-4F9D-A341-29605103E467}" srcOrd="0" destOrd="0" presId="urn:microsoft.com/office/officeart/2005/8/layout/bList2"/>
    <dgm:cxn modelId="{9A786602-FC0E-4D28-8C67-E95CC3D00F30}" type="presParOf" srcId="{9FF6EB77-593A-4749-973C-CF48AB4790A0}" destId="{C2A8A471-D8BD-4EE3-B5D9-82A069552241}" srcOrd="1" destOrd="0" presId="urn:microsoft.com/office/officeart/2005/8/layout/bList2"/>
    <dgm:cxn modelId="{D0F4D241-4FB4-4D37-B577-7EF5F1E25FC8}" type="presParOf" srcId="{9FF6EB77-593A-4749-973C-CF48AB4790A0}" destId="{79823AA2-8715-4C3E-B24F-E8C91E868BF2}" srcOrd="2" destOrd="0" presId="urn:microsoft.com/office/officeart/2005/8/layout/bList2"/>
    <dgm:cxn modelId="{FC7C8180-F3AE-44B7-ABB9-A87FDDCCE03F}" type="presParOf" srcId="{9FF6EB77-593A-4749-973C-CF48AB4790A0}" destId="{6139914F-9946-481E-977E-D877E090932B}" srcOrd="3" destOrd="0" presId="urn:microsoft.com/office/officeart/2005/8/layout/bList2"/>
    <dgm:cxn modelId="{D1CF649B-C592-426C-8406-B1501ECDDB16}" type="presParOf" srcId="{4CB4D716-5145-48C6-90C3-CEEF1133A12D}" destId="{FBE70AEB-0279-4B3C-AFF1-95EF0A20087F}" srcOrd="11" destOrd="0" presId="urn:microsoft.com/office/officeart/2005/8/layout/bList2"/>
    <dgm:cxn modelId="{4A804843-3374-4BC6-AD9D-98FF918D5A3A}" type="presParOf" srcId="{4CB4D716-5145-48C6-90C3-CEEF1133A12D}" destId="{593D7418-7DF4-4B0F-927C-ED9F90EACB4E}" srcOrd="12" destOrd="0" presId="urn:microsoft.com/office/officeart/2005/8/layout/bList2"/>
    <dgm:cxn modelId="{1DD37CF2-72BB-4115-9E7B-D41F9FBA014A}" type="presParOf" srcId="{593D7418-7DF4-4B0F-927C-ED9F90EACB4E}" destId="{356B7FE5-61D1-400C-9C70-72972146D0A6}" srcOrd="0" destOrd="0" presId="urn:microsoft.com/office/officeart/2005/8/layout/bList2"/>
    <dgm:cxn modelId="{0AE0FD26-9330-4813-AC2F-679F08533753}" type="presParOf" srcId="{593D7418-7DF4-4B0F-927C-ED9F90EACB4E}" destId="{4C773CC1-6E1A-4439-9C82-CD49E8316D91}" srcOrd="1" destOrd="0" presId="urn:microsoft.com/office/officeart/2005/8/layout/bList2"/>
    <dgm:cxn modelId="{4064E004-EF9A-4D6C-87E5-2C317C6AA626}" type="presParOf" srcId="{593D7418-7DF4-4B0F-927C-ED9F90EACB4E}" destId="{C4D54A9D-7312-48FB-AE5D-E5DF0387AFFE}" srcOrd="2" destOrd="0" presId="urn:microsoft.com/office/officeart/2005/8/layout/bList2"/>
    <dgm:cxn modelId="{BC7A4F6C-F9A0-4A16-AB67-D853CBDAAB16}" type="presParOf" srcId="{593D7418-7DF4-4B0F-927C-ED9F90EACB4E}" destId="{26AD7D94-F156-47E4-8D33-C74709A3CEE4}" srcOrd="3" destOrd="0" presId="urn:microsoft.com/office/officeart/2005/8/layout/bList2"/>
    <dgm:cxn modelId="{C314ACC0-8C1B-4FF2-A47C-55FE6CA0EE58}" type="presParOf" srcId="{4CB4D716-5145-48C6-90C3-CEEF1133A12D}" destId="{1128563A-F439-46A7-8212-AFF5505E3AEC}" srcOrd="13" destOrd="0" presId="urn:microsoft.com/office/officeart/2005/8/layout/bList2"/>
    <dgm:cxn modelId="{1E1D5B76-118A-4454-9D8C-0B8027BBC09A}" type="presParOf" srcId="{4CB4D716-5145-48C6-90C3-CEEF1133A12D}" destId="{79BD9C73-C41E-4A26-9A9F-CC07AC9BBFB8}" srcOrd="14" destOrd="0" presId="urn:microsoft.com/office/officeart/2005/8/layout/bList2"/>
    <dgm:cxn modelId="{A66A315D-F1A8-4CD2-B235-0155013631F3}" type="presParOf" srcId="{79BD9C73-C41E-4A26-9A9F-CC07AC9BBFB8}" destId="{77971EDE-1767-4977-824A-5F4C0E3AF561}" srcOrd="0" destOrd="0" presId="urn:microsoft.com/office/officeart/2005/8/layout/bList2"/>
    <dgm:cxn modelId="{C8B14EBE-2A96-4C25-A39E-184D4246CA29}" type="presParOf" srcId="{79BD9C73-C41E-4A26-9A9F-CC07AC9BBFB8}" destId="{C89EB673-F834-45D9-9738-30BA51A17682}" srcOrd="1" destOrd="0" presId="urn:microsoft.com/office/officeart/2005/8/layout/bList2"/>
    <dgm:cxn modelId="{E567ED43-68A1-4B3D-9701-F41537013F8A}" type="presParOf" srcId="{79BD9C73-C41E-4A26-9A9F-CC07AC9BBFB8}" destId="{2AD01DED-E31E-467A-8874-FFA6AE19857E}" srcOrd="2" destOrd="0" presId="urn:microsoft.com/office/officeart/2005/8/layout/bList2"/>
    <dgm:cxn modelId="{F270A745-74F9-460D-A868-14EC46732C2E}" type="presParOf" srcId="{79BD9C73-C41E-4A26-9A9F-CC07AC9BBFB8}" destId="{7EC2F22B-089B-4192-A9CD-7EF42A40A32F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851BDB-1885-47C3-A470-D25989235C48}">
      <dsp:nvSpPr>
        <dsp:cNvPr id="0" name=""/>
        <dsp:cNvSpPr/>
      </dsp:nvSpPr>
      <dsp:spPr>
        <a:xfrm>
          <a:off x="836561" y="512203"/>
          <a:ext cx="4669310" cy="4669310"/>
        </a:xfrm>
        <a:prstGeom prst="circularArrow">
          <a:avLst>
            <a:gd name="adj1" fmla="val 4668"/>
            <a:gd name="adj2" fmla="val 272909"/>
            <a:gd name="adj3" fmla="val 12982817"/>
            <a:gd name="adj4" fmla="val 17928455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468492-8B2B-4B1D-B69B-137456ABB628}">
      <dsp:nvSpPr>
        <dsp:cNvPr id="0" name=""/>
        <dsp:cNvSpPr/>
      </dsp:nvSpPr>
      <dsp:spPr>
        <a:xfrm>
          <a:off x="1676966" y="606448"/>
          <a:ext cx="2988500" cy="149425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Feedforward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Feed the data through the network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Compute the output of each node based on the current weights</a:t>
          </a:r>
        </a:p>
      </dsp:txBody>
      <dsp:txXfrm>
        <a:off x="1749909" y="679391"/>
        <a:ext cx="2842614" cy="1348364"/>
      </dsp:txXfrm>
    </dsp:sp>
    <dsp:sp modelId="{963C2507-490D-4F5F-87E8-B9EB717E40F8}">
      <dsp:nvSpPr>
        <dsp:cNvPr id="0" name=""/>
        <dsp:cNvSpPr/>
      </dsp:nvSpPr>
      <dsp:spPr>
        <a:xfrm>
          <a:off x="3353559" y="2283040"/>
          <a:ext cx="2988500" cy="149425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Gradient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Compute the gradient of the cost function with respect to the last hidden layer/ output layer</a:t>
          </a:r>
        </a:p>
      </dsp:txBody>
      <dsp:txXfrm>
        <a:off x="3426502" y="2355983"/>
        <a:ext cx="2842614" cy="1348364"/>
      </dsp:txXfrm>
    </dsp:sp>
    <dsp:sp modelId="{88236103-5A22-45F1-93C1-4D97322D0BDE}">
      <dsp:nvSpPr>
        <dsp:cNvPr id="0" name=""/>
        <dsp:cNvSpPr/>
      </dsp:nvSpPr>
      <dsp:spPr>
        <a:xfrm>
          <a:off x="1676966" y="3959633"/>
          <a:ext cx="2988500" cy="149425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Backward propagation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Work backwards through the network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Compute the gradient of the cost function in the lower layers using chain rule</a:t>
          </a:r>
        </a:p>
      </dsp:txBody>
      <dsp:txXfrm>
        <a:off x="1749909" y="4032576"/>
        <a:ext cx="2842614" cy="1348364"/>
      </dsp:txXfrm>
    </dsp:sp>
    <dsp:sp modelId="{0005B4F8-EFE1-46FE-B69A-623C300FEBA7}">
      <dsp:nvSpPr>
        <dsp:cNvPr id="0" name=""/>
        <dsp:cNvSpPr/>
      </dsp:nvSpPr>
      <dsp:spPr>
        <a:xfrm>
          <a:off x="374" y="2283040"/>
          <a:ext cx="2988500" cy="149425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Update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Update the weights using gradient descent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Return to step 1 “Feedforward”</a:t>
          </a:r>
        </a:p>
      </dsp:txBody>
      <dsp:txXfrm>
        <a:off x="73317" y="2355983"/>
        <a:ext cx="2842614" cy="13483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2D2E77-B1F3-429A-84C5-6113BE3957C8}">
      <dsp:nvSpPr>
        <dsp:cNvPr id="0" name=""/>
        <dsp:cNvSpPr/>
      </dsp:nvSpPr>
      <dsp:spPr>
        <a:xfrm>
          <a:off x="575095" y="2897"/>
          <a:ext cx="2192829" cy="16369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53340" rIns="17780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/>
            <a:t>Load</a:t>
          </a:r>
          <a:r>
            <a:rPr lang="en-US" sz="1400" kern="1200" dirty="0"/>
            <a:t> and </a:t>
          </a:r>
          <a:r>
            <a:rPr lang="en-US" sz="1400" b="1" kern="1200" dirty="0"/>
            <a:t>prepare</a:t>
          </a:r>
          <a:r>
            <a:rPr lang="en-US" sz="1400" kern="1200" dirty="0"/>
            <a:t> your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In “real life,” this always takes the most time!</a:t>
          </a:r>
        </a:p>
      </dsp:txBody>
      <dsp:txXfrm>
        <a:off x="613450" y="41252"/>
        <a:ext cx="2116119" cy="1598546"/>
      </dsp:txXfrm>
    </dsp:sp>
    <dsp:sp modelId="{7F8C6489-66FE-4739-9CD6-8E192C5E7E5B}">
      <dsp:nvSpPr>
        <dsp:cNvPr id="0" name=""/>
        <dsp:cNvSpPr/>
      </dsp:nvSpPr>
      <dsp:spPr>
        <a:xfrm>
          <a:off x="575095" y="1639798"/>
          <a:ext cx="2192829" cy="7038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0" rIns="60960" bIns="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(1)</a:t>
          </a:r>
        </a:p>
      </dsp:txBody>
      <dsp:txXfrm>
        <a:off x="575095" y="1639798"/>
        <a:ext cx="1544246" cy="703867"/>
      </dsp:txXfrm>
    </dsp:sp>
    <dsp:sp modelId="{AD191626-1F2E-48A5-BD8B-358782E32026}">
      <dsp:nvSpPr>
        <dsp:cNvPr id="0" name=""/>
        <dsp:cNvSpPr/>
      </dsp:nvSpPr>
      <dsp:spPr>
        <a:xfrm>
          <a:off x="2181373" y="1751601"/>
          <a:ext cx="767490" cy="767490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4E33DE-B2F6-4A1F-A3BB-9F464C0263D1}">
      <dsp:nvSpPr>
        <dsp:cNvPr id="0" name=""/>
        <dsp:cNvSpPr/>
      </dsp:nvSpPr>
      <dsp:spPr>
        <a:xfrm>
          <a:off x="3139004" y="2897"/>
          <a:ext cx="2192829" cy="16369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53340" rIns="17780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Create a </a:t>
          </a:r>
          <a:r>
            <a:rPr lang="en-US" sz="1400" b="1" kern="1200" dirty="0"/>
            <a:t>model object</a:t>
          </a:r>
          <a:r>
            <a:rPr lang="en-US" sz="1400" b="0" kern="1200" dirty="0"/>
            <a:t> using </a:t>
          </a:r>
          <a:r>
            <a:rPr lang="en-US" sz="1400" b="0" kern="1200" dirty="0">
              <a:latin typeface="Courier New" panose="02070309020205020404" pitchFamily="49" charset="0"/>
              <a:cs typeface="Courier New" panose="02070309020205020404" pitchFamily="49" charset="0"/>
            </a:rPr>
            <a:t>Sequential()</a:t>
          </a:r>
          <a:r>
            <a:rPr lang="en-US" sz="1400" b="0" kern="1200" dirty="0"/>
            <a:t>.</a:t>
          </a:r>
          <a:endParaRPr lang="en-US" sz="1400" kern="1200" dirty="0"/>
        </a:p>
      </dsp:txBody>
      <dsp:txXfrm>
        <a:off x="3177359" y="41252"/>
        <a:ext cx="2116119" cy="1598546"/>
      </dsp:txXfrm>
    </dsp:sp>
    <dsp:sp modelId="{E5A4814A-ADEB-4B84-B166-91F81508D1AC}">
      <dsp:nvSpPr>
        <dsp:cNvPr id="0" name=""/>
        <dsp:cNvSpPr/>
      </dsp:nvSpPr>
      <dsp:spPr>
        <a:xfrm>
          <a:off x="3139004" y="1639798"/>
          <a:ext cx="2192829" cy="7038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0" rIns="60960" bIns="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(2)</a:t>
          </a:r>
        </a:p>
      </dsp:txBody>
      <dsp:txXfrm>
        <a:off x="3139004" y="1639798"/>
        <a:ext cx="1544246" cy="703867"/>
      </dsp:txXfrm>
    </dsp:sp>
    <dsp:sp modelId="{7C85B51B-0E49-4AC2-8C03-688B7CDFB3D9}">
      <dsp:nvSpPr>
        <dsp:cNvPr id="0" name=""/>
        <dsp:cNvSpPr/>
      </dsp:nvSpPr>
      <dsp:spPr>
        <a:xfrm>
          <a:off x="4745282" y="1751601"/>
          <a:ext cx="767490" cy="767490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2AE2E6-F2E3-4508-B61E-51E580C320A1}">
      <dsp:nvSpPr>
        <dsp:cNvPr id="0" name=""/>
        <dsp:cNvSpPr/>
      </dsp:nvSpPr>
      <dsp:spPr>
        <a:xfrm>
          <a:off x="5702913" y="2897"/>
          <a:ext cx="2192829" cy="16369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53340" rIns="17780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Add the </a:t>
          </a:r>
          <a:r>
            <a:rPr lang="en-US" sz="1400" b="1" kern="1200" dirty="0"/>
            <a:t>layers</a:t>
          </a:r>
          <a:r>
            <a:rPr lang="en-US" sz="1400" b="0" kern="1200" dirty="0"/>
            <a:t> you desire. Specify layer properties as you go. We will use </a:t>
          </a:r>
          <a:r>
            <a:rPr lang="en-US" sz="1400" b="0" kern="1200" dirty="0">
              <a:latin typeface="Courier New" panose="02070309020205020404" pitchFamily="49" charset="0"/>
              <a:cs typeface="Courier New" panose="02070309020205020404" pitchFamily="49" charset="0"/>
            </a:rPr>
            <a:t>Dense()</a:t>
          </a:r>
          <a:r>
            <a:rPr lang="en-US" sz="1400" b="0" kern="1200" dirty="0"/>
            <a:t> layers.</a:t>
          </a:r>
          <a:endParaRPr lang="en-US" sz="1400" kern="1200" dirty="0"/>
        </a:p>
      </dsp:txBody>
      <dsp:txXfrm>
        <a:off x="5741268" y="41252"/>
        <a:ext cx="2116119" cy="1598546"/>
      </dsp:txXfrm>
    </dsp:sp>
    <dsp:sp modelId="{9FA7DCD4-A927-4FB4-B18B-5FB8A7658A66}">
      <dsp:nvSpPr>
        <dsp:cNvPr id="0" name=""/>
        <dsp:cNvSpPr/>
      </dsp:nvSpPr>
      <dsp:spPr>
        <a:xfrm>
          <a:off x="5702913" y="1639798"/>
          <a:ext cx="2192829" cy="7038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0" rIns="60960" bIns="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(3)</a:t>
          </a:r>
        </a:p>
      </dsp:txBody>
      <dsp:txXfrm>
        <a:off x="5702913" y="1639798"/>
        <a:ext cx="1544246" cy="703867"/>
      </dsp:txXfrm>
    </dsp:sp>
    <dsp:sp modelId="{9F55A95C-BACA-487E-A692-D9DB3A6DA389}">
      <dsp:nvSpPr>
        <dsp:cNvPr id="0" name=""/>
        <dsp:cNvSpPr/>
      </dsp:nvSpPr>
      <dsp:spPr>
        <a:xfrm>
          <a:off x="7309191" y="1751601"/>
          <a:ext cx="767490" cy="767490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7BB31D-EB28-4A4F-948C-0BC7016475DB}">
      <dsp:nvSpPr>
        <dsp:cNvPr id="0" name=""/>
        <dsp:cNvSpPr/>
      </dsp:nvSpPr>
      <dsp:spPr>
        <a:xfrm>
          <a:off x="8266823" y="2897"/>
          <a:ext cx="2192829" cy="16369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53340" rIns="17780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Add an </a:t>
          </a:r>
          <a:r>
            <a:rPr lang="en-US" sz="1400" b="1" kern="1200" dirty="0"/>
            <a:t>output</a:t>
          </a:r>
          <a:r>
            <a:rPr lang="en-US" sz="1400" kern="1200" dirty="0"/>
            <a:t> layer.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Remember that the dimension should match that of the response, and the activation function should match.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Again, use </a:t>
          </a:r>
          <a:r>
            <a:rPr lang="en-US" sz="1400" kern="1200" dirty="0">
              <a:latin typeface="Courier New" panose="02070309020205020404" pitchFamily="49" charset="0"/>
              <a:cs typeface="Courier New" panose="02070309020205020404" pitchFamily="49" charset="0"/>
            </a:rPr>
            <a:t>Dense()</a:t>
          </a:r>
          <a:r>
            <a:rPr lang="en-US" sz="1400" kern="1200" dirty="0"/>
            <a:t>.</a:t>
          </a:r>
        </a:p>
      </dsp:txBody>
      <dsp:txXfrm>
        <a:off x="8305178" y="41252"/>
        <a:ext cx="2116119" cy="1598546"/>
      </dsp:txXfrm>
    </dsp:sp>
    <dsp:sp modelId="{5BB8A5C0-8BBB-4C12-B919-A2032FB7107B}">
      <dsp:nvSpPr>
        <dsp:cNvPr id="0" name=""/>
        <dsp:cNvSpPr/>
      </dsp:nvSpPr>
      <dsp:spPr>
        <a:xfrm>
          <a:off x="8266823" y="1639798"/>
          <a:ext cx="2192829" cy="7038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0" rIns="60960" bIns="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(4)</a:t>
          </a:r>
        </a:p>
      </dsp:txBody>
      <dsp:txXfrm>
        <a:off x="8266823" y="1639798"/>
        <a:ext cx="1544246" cy="703867"/>
      </dsp:txXfrm>
    </dsp:sp>
    <dsp:sp modelId="{5BB3EFC8-463D-4A6E-8B1D-B3B8D2E234DD}">
      <dsp:nvSpPr>
        <dsp:cNvPr id="0" name=""/>
        <dsp:cNvSpPr/>
      </dsp:nvSpPr>
      <dsp:spPr>
        <a:xfrm>
          <a:off x="9873101" y="1751601"/>
          <a:ext cx="767490" cy="767490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F251F9-15C9-44D9-BEF9-5F3EB8777040}">
      <dsp:nvSpPr>
        <dsp:cNvPr id="0" name=""/>
        <dsp:cNvSpPr/>
      </dsp:nvSpPr>
      <dsp:spPr>
        <a:xfrm>
          <a:off x="575095" y="2899214"/>
          <a:ext cx="2192829" cy="16369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53340" rIns="17780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/>
            <a:t>Compile</a:t>
          </a:r>
          <a:r>
            <a:rPr lang="en-US" sz="1400" b="0" kern="1200" dirty="0"/>
            <a:t> your model.</a:t>
          </a:r>
          <a:endParaRPr lang="en-US" sz="14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kern="1200" dirty="0"/>
            <a:t>Specify</a:t>
          </a:r>
          <a:r>
            <a:rPr lang="en-US" sz="1400" b="1" kern="1200" dirty="0"/>
            <a:t> </a:t>
          </a:r>
          <a:r>
            <a:rPr lang="en-US" sz="1400" b="0" kern="1200" dirty="0"/>
            <a:t>the</a:t>
          </a:r>
          <a:r>
            <a:rPr lang="en-US" sz="1400" b="1" kern="1200" dirty="0"/>
            <a:t> loss function </a:t>
          </a:r>
          <a:r>
            <a:rPr lang="en-US" sz="1400" b="0" kern="1200" dirty="0"/>
            <a:t>and</a:t>
          </a:r>
          <a:r>
            <a:rPr lang="en-US" sz="1400" b="1" kern="1200" dirty="0"/>
            <a:t> optimizer.</a:t>
          </a:r>
        </a:p>
      </dsp:txBody>
      <dsp:txXfrm>
        <a:off x="613450" y="2937569"/>
        <a:ext cx="2116119" cy="1598546"/>
      </dsp:txXfrm>
    </dsp:sp>
    <dsp:sp modelId="{CBED598B-CC45-46F7-87A9-66A8BBA54759}">
      <dsp:nvSpPr>
        <dsp:cNvPr id="0" name=""/>
        <dsp:cNvSpPr/>
      </dsp:nvSpPr>
      <dsp:spPr>
        <a:xfrm>
          <a:off x="575095" y="4536115"/>
          <a:ext cx="2192829" cy="7038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0" rIns="60960" bIns="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(5)</a:t>
          </a:r>
        </a:p>
      </dsp:txBody>
      <dsp:txXfrm>
        <a:off x="575095" y="4536115"/>
        <a:ext cx="1544246" cy="703867"/>
      </dsp:txXfrm>
    </dsp:sp>
    <dsp:sp modelId="{21C499E3-FE1E-4B74-A0E9-39EFE5CF134E}">
      <dsp:nvSpPr>
        <dsp:cNvPr id="0" name=""/>
        <dsp:cNvSpPr/>
      </dsp:nvSpPr>
      <dsp:spPr>
        <a:xfrm>
          <a:off x="2181373" y="4647918"/>
          <a:ext cx="767490" cy="767490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5265CF-A205-4F9D-A341-29605103E467}">
      <dsp:nvSpPr>
        <dsp:cNvPr id="0" name=""/>
        <dsp:cNvSpPr/>
      </dsp:nvSpPr>
      <dsp:spPr>
        <a:xfrm>
          <a:off x="3139004" y="2899214"/>
          <a:ext cx="2192829" cy="16369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53340" rIns="17780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/>
            <a:t>Fit</a:t>
          </a:r>
          <a:r>
            <a:rPr lang="en-US" sz="1400" b="0" kern="1200" dirty="0"/>
            <a:t> your model to data.</a:t>
          </a:r>
          <a:endParaRPr lang="en-US" sz="14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kern="1200" dirty="0"/>
            <a:t>Various options are available.</a:t>
          </a:r>
        </a:p>
      </dsp:txBody>
      <dsp:txXfrm>
        <a:off x="3177359" y="2937569"/>
        <a:ext cx="2116119" cy="1598546"/>
      </dsp:txXfrm>
    </dsp:sp>
    <dsp:sp modelId="{79823AA2-8715-4C3E-B24F-E8C91E868BF2}">
      <dsp:nvSpPr>
        <dsp:cNvPr id="0" name=""/>
        <dsp:cNvSpPr/>
      </dsp:nvSpPr>
      <dsp:spPr>
        <a:xfrm>
          <a:off x="3139004" y="4536115"/>
          <a:ext cx="2192829" cy="7038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0" rIns="60960" bIns="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(6)</a:t>
          </a:r>
        </a:p>
      </dsp:txBody>
      <dsp:txXfrm>
        <a:off x="3139004" y="4536115"/>
        <a:ext cx="1544246" cy="703867"/>
      </dsp:txXfrm>
    </dsp:sp>
    <dsp:sp modelId="{6139914F-9946-481E-977E-D877E090932B}">
      <dsp:nvSpPr>
        <dsp:cNvPr id="0" name=""/>
        <dsp:cNvSpPr/>
      </dsp:nvSpPr>
      <dsp:spPr>
        <a:xfrm>
          <a:off x="4745282" y="4647918"/>
          <a:ext cx="767490" cy="767490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6B7FE5-61D1-400C-9C70-72972146D0A6}">
      <dsp:nvSpPr>
        <dsp:cNvPr id="0" name=""/>
        <dsp:cNvSpPr/>
      </dsp:nvSpPr>
      <dsp:spPr>
        <a:xfrm>
          <a:off x="5702913" y="2899214"/>
          <a:ext cx="2192829" cy="16369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53340" rIns="17780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Examine the training curve and </a:t>
          </a:r>
          <a:r>
            <a:rPr lang="en-US" sz="1400" b="1" kern="1200" dirty="0"/>
            <a:t>evaluate</a:t>
          </a:r>
          <a:r>
            <a:rPr lang="en-US" sz="1400" b="0" kern="1200" dirty="0"/>
            <a:t> model performance.</a:t>
          </a:r>
          <a:endParaRPr lang="en-US" sz="1400" kern="1200" dirty="0"/>
        </a:p>
      </dsp:txBody>
      <dsp:txXfrm>
        <a:off x="5741268" y="2937569"/>
        <a:ext cx="2116119" cy="1598546"/>
      </dsp:txXfrm>
    </dsp:sp>
    <dsp:sp modelId="{C4D54A9D-7312-48FB-AE5D-E5DF0387AFFE}">
      <dsp:nvSpPr>
        <dsp:cNvPr id="0" name=""/>
        <dsp:cNvSpPr/>
      </dsp:nvSpPr>
      <dsp:spPr>
        <a:xfrm>
          <a:off x="5702913" y="4536115"/>
          <a:ext cx="2192829" cy="7038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0" rIns="60960" bIns="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(7)</a:t>
          </a:r>
        </a:p>
      </dsp:txBody>
      <dsp:txXfrm>
        <a:off x="5702913" y="4536115"/>
        <a:ext cx="1544246" cy="703867"/>
      </dsp:txXfrm>
    </dsp:sp>
    <dsp:sp modelId="{26AD7D94-F156-47E4-8D33-C74709A3CEE4}">
      <dsp:nvSpPr>
        <dsp:cNvPr id="0" name=""/>
        <dsp:cNvSpPr/>
      </dsp:nvSpPr>
      <dsp:spPr>
        <a:xfrm>
          <a:off x="7309191" y="4647918"/>
          <a:ext cx="767490" cy="767490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971EDE-1767-4977-824A-5F4C0E3AF561}">
      <dsp:nvSpPr>
        <dsp:cNvPr id="0" name=""/>
        <dsp:cNvSpPr/>
      </dsp:nvSpPr>
      <dsp:spPr>
        <a:xfrm>
          <a:off x="8266823" y="2899214"/>
          <a:ext cx="2192829" cy="16369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53340" rIns="17780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Adjust your model, and </a:t>
          </a:r>
          <a:r>
            <a:rPr lang="en-US" sz="1400" b="1" kern="1200" dirty="0"/>
            <a:t>repeat</a:t>
          </a:r>
          <a:r>
            <a:rPr lang="en-US" sz="1400" b="0" kern="1200" dirty="0"/>
            <a:t> as necessary.</a:t>
          </a:r>
          <a:endParaRPr lang="en-US" sz="1400" kern="1200" dirty="0"/>
        </a:p>
      </dsp:txBody>
      <dsp:txXfrm>
        <a:off x="8305178" y="2937569"/>
        <a:ext cx="2116119" cy="1598546"/>
      </dsp:txXfrm>
    </dsp:sp>
    <dsp:sp modelId="{2AD01DED-E31E-467A-8874-FFA6AE19857E}">
      <dsp:nvSpPr>
        <dsp:cNvPr id="0" name=""/>
        <dsp:cNvSpPr/>
      </dsp:nvSpPr>
      <dsp:spPr>
        <a:xfrm>
          <a:off x="8266823" y="4536115"/>
          <a:ext cx="2192829" cy="7038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0" rIns="60960" bIns="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(8)</a:t>
          </a:r>
        </a:p>
      </dsp:txBody>
      <dsp:txXfrm>
        <a:off x="8266823" y="4536115"/>
        <a:ext cx="1544246" cy="703867"/>
      </dsp:txXfrm>
    </dsp:sp>
    <dsp:sp modelId="{7EC2F22B-089B-4192-A9CD-7EF42A40A32F}">
      <dsp:nvSpPr>
        <dsp:cNvPr id="0" name=""/>
        <dsp:cNvSpPr/>
      </dsp:nvSpPr>
      <dsp:spPr>
        <a:xfrm>
          <a:off x="9873101" y="4647918"/>
          <a:ext cx="767490" cy="767490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sq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1A3B40-5DCF-4258-96D0-70E04B8F9A4E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ADE8A5-C84C-4699-91F1-F4F019581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6006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2.png>
</file>

<file path=ppt/media/image120.png>
</file>

<file path=ppt/media/image12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tiff>
</file>

<file path=ppt/media/image7.jpeg>
</file>

<file path=ppt/media/image8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31B60-9600-4716-A2FD-EB59D46AC6B1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B8B7A0-04DA-4663-A775-37F4D474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50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463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is meant to be a quick, but concrete example of the types of calculations artificial neurons carry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06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Spend a little time here, working through how information moves through the network.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Note: It is fun to say “Universal Approximation Theorem” in an artificially deep voice, before extracting the important idea.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745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Spend a little time here, working through how information moves through the network.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Note: It is fun to say “Universal Approximation Theorem” in an artificially deep voice, before extracting the important idea.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7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12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DON’T ACTUALLY WORK THROUGH THIS EXAMPLE. Briefly discuss what you would do.  The goal is to give a sense of how simple calculations can build in complexity when there are many units.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326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50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24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39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BF1F789-5F18-4A39-AD7A-F27D50655E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6833" y="2834640"/>
            <a:ext cx="7803728" cy="1779684"/>
          </a:xfrm>
        </p:spPr>
        <p:txBody>
          <a:bodyPr anchor="t" anchorCtr="0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[Presentation title, </a:t>
            </a:r>
            <a:br>
              <a:rPr lang="en-US" dirty="0"/>
            </a:br>
            <a:r>
              <a:rPr lang="en-US" dirty="0"/>
              <a:t>four lines max]</a:t>
            </a:r>
          </a:p>
        </p:txBody>
      </p:sp>
      <p:cxnSp>
        <p:nvCxnSpPr>
          <p:cNvPr id="10" name="Line">
            <a:extLst>
              <a:ext uri="{FF2B5EF4-FFF2-40B4-BE49-F238E27FC236}">
                <a16:creationId xmlns:a16="http://schemas.microsoft.com/office/drawing/2014/main" id="{26A76A1E-D9BB-3D47-BDB3-0A2EB2F6A22E}"/>
              </a:ext>
            </a:extLst>
          </p:cNvPr>
          <p:cNvCxnSpPr>
            <a:cxnSpLocks/>
          </p:cNvCxnSpPr>
          <p:nvPr/>
        </p:nvCxnSpPr>
        <p:spPr bwMode="hidden">
          <a:xfrm>
            <a:off x="486832" y="4846320"/>
            <a:ext cx="1706880" cy="0"/>
          </a:xfrm>
          <a:prstGeom prst="line">
            <a:avLst/>
          </a:prstGeom>
          <a:ln w="2540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Subtitle">
            <a:extLst>
              <a:ext uri="{FF2B5EF4-FFF2-40B4-BE49-F238E27FC236}">
                <a16:creationId xmlns:a16="http://schemas.microsoft.com/office/drawing/2014/main" id="{DCD36CB7-C5B7-427E-B007-04E7C37DC94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833" y="5074921"/>
            <a:ext cx="5730240" cy="822893"/>
          </a:xfr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ells Fargo Sans" panose="020B0503020203020204" pitchFamily="34" charset="0"/>
              <a:buNone/>
              <a:tabLst/>
              <a:defRPr sz="1200" baseline="0"/>
            </a:lvl1pPr>
            <a:lvl2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r>
              <a:rPr lang="en-US" dirty="0"/>
              <a:t>[Date]</a:t>
            </a:r>
          </a:p>
          <a:p>
            <a:r>
              <a:rPr lang="en-US" dirty="0"/>
              <a:t>[Presenter 1]</a:t>
            </a:r>
          </a:p>
          <a:p>
            <a:r>
              <a:rPr lang="en-US" dirty="0"/>
              <a:t>[Presenter 2]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CD36CB7-C5B7-427E-B007-04E7C37DC940}"/>
              </a:ext>
            </a:extLst>
          </p:cNvPr>
          <p:cNvSpPr txBox="1">
            <a:spLocks/>
          </p:cNvSpPr>
          <p:nvPr userDrawn="1"/>
        </p:nvSpPr>
        <p:spPr>
          <a:xfrm>
            <a:off x="486833" y="545254"/>
            <a:ext cx="5730240" cy="822893"/>
          </a:xfrm>
          <a:prstGeom prst="rect">
            <a:avLst/>
          </a:prstGeom>
        </p:spPr>
        <p:txBody>
          <a:bodyPr vert="horz" lIns="0" tIns="0" rIns="0" bIns="0" spcCol="365760" rtlCol="0"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ells Fargo Sans" panose="020B0503020203020204" pitchFamily="34" charset="0"/>
              <a:buNone/>
              <a:tabLst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2024</a:t>
            </a:r>
            <a:r>
              <a:rPr lang="en-US" sz="1800" baseline="0" dirty="0"/>
              <a:t> Data Science Camp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2377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deba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0FEC781B-6995-FC4B-8081-5377A71B2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681" y="1600200"/>
            <a:ext cx="731520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90561" y="1600200"/>
            <a:ext cx="3413759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34BDA51D-739A-6147-AE33-B80AD50465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4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0E22618-D046-4A43-A145-B5CC229DC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5" name="Chart Placeholder 1">
            <a:extLst>
              <a:ext uri="{FF2B5EF4-FFF2-40B4-BE49-F238E27FC236}">
                <a16:creationId xmlns:a16="http://schemas.microsoft.com/office/drawing/2014/main" id="{1739FB7C-9269-7342-8648-01158E245B2B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87680" y="16002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6" name="Chart Placeholder 2">
            <a:extLst>
              <a:ext uri="{FF2B5EF4-FFF2-40B4-BE49-F238E27FC236}">
                <a16:creationId xmlns:a16="http://schemas.microsoft.com/office/drawing/2014/main" id="{A9A5DDBF-F036-D247-8214-85BE84E1C4F7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389120" y="16002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E53449-679B-CC46-BF8F-F1C105ECD917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290560" y="16002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8" name="Chart Placeholder 4">
            <a:extLst>
              <a:ext uri="{FF2B5EF4-FFF2-40B4-BE49-F238E27FC236}">
                <a16:creationId xmlns:a16="http://schemas.microsoft.com/office/drawing/2014/main" id="{964DD178-5836-D24D-9CF5-2E0FDE4934E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487680" y="41148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5">
            <a:extLst>
              <a:ext uri="{FF2B5EF4-FFF2-40B4-BE49-F238E27FC236}">
                <a16:creationId xmlns:a16="http://schemas.microsoft.com/office/drawing/2014/main" id="{CB0AE243-8D47-2941-B6AB-7A7BFCBEE1B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4389120" y="41148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6">
            <a:extLst>
              <a:ext uri="{FF2B5EF4-FFF2-40B4-BE49-F238E27FC236}">
                <a16:creationId xmlns:a16="http://schemas.microsoft.com/office/drawing/2014/main" id="{C99EE39F-D270-8347-9E90-33ACBAEA0719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8290560" y="41148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99DBD1E6-5A74-274B-8433-97A77208CD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96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rgbClr val="D71E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86833" y="457202"/>
            <a:ext cx="7316047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900"/>
              </a:spcBef>
              <a:buNone/>
              <a:defRPr sz="1200">
                <a:solidFill>
                  <a:schemeClr val="tx1"/>
                </a:solidFill>
              </a:defRPr>
            </a:lvl2pPr>
            <a:lvl3pPr marL="171450" indent="-171450">
              <a:spcBef>
                <a:spcPts val="900"/>
              </a:spcBef>
              <a:buFont typeface="Wells Fargo Sans" panose="020B0503020203020204" pitchFamily="34" charset="0"/>
              <a:buChar char="•"/>
              <a:defRPr sz="1200">
                <a:solidFill>
                  <a:schemeClr val="tx1"/>
                </a:solidFill>
              </a:defRPr>
            </a:lvl3pPr>
            <a:lvl4pPr marL="3429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4pPr>
            <a:lvl5pPr marL="5143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5pPr>
            <a:lvl6pPr marL="6858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6pPr>
            <a:lvl7pPr marL="8572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7pPr>
            <a:lvl8pPr marL="10287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8pPr>
            <a:lvl9pPr marL="12001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7EF2A7E-ED94-E540-9CF4-B56F980A38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21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Orange">
    <p:bg>
      <p:bgPr>
        <a:solidFill>
          <a:srgbClr val="EB69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86834" y="457202"/>
            <a:ext cx="7316047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900"/>
              </a:spcBef>
              <a:buNone/>
              <a:defRPr sz="1200">
                <a:solidFill>
                  <a:schemeClr val="tx1"/>
                </a:solidFill>
              </a:defRPr>
            </a:lvl2pPr>
            <a:lvl3pPr marL="171450" indent="-171450">
              <a:spcBef>
                <a:spcPts val="900"/>
              </a:spcBef>
              <a:buFont typeface="Wells Fargo Sans" panose="020B0503020203020204" pitchFamily="34" charset="0"/>
              <a:buChar char="•"/>
              <a:defRPr sz="1200">
                <a:solidFill>
                  <a:schemeClr val="tx1"/>
                </a:solidFill>
              </a:defRPr>
            </a:lvl3pPr>
            <a:lvl4pPr marL="3429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4pPr>
            <a:lvl5pPr marL="5143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5pPr>
            <a:lvl6pPr marL="6858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6pPr>
            <a:lvl7pPr marL="8572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7pPr>
            <a:lvl8pPr marL="10287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8pPr>
            <a:lvl9pPr marL="12001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E969CF6-897C-2A47-AFD1-3CED01FF01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00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Light Orange">
    <p:bg>
      <p:bgPr>
        <a:solidFill>
          <a:srgbClr val="FF96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86833" y="457202"/>
            <a:ext cx="7316048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900"/>
              </a:spcBef>
              <a:buNone/>
              <a:defRPr sz="1200">
                <a:solidFill>
                  <a:schemeClr val="tx1"/>
                </a:solidFill>
              </a:defRPr>
            </a:lvl2pPr>
            <a:lvl3pPr marL="171450" indent="-171450">
              <a:spcBef>
                <a:spcPts val="900"/>
              </a:spcBef>
              <a:buFont typeface="Wells Fargo Sans" panose="020B0503020203020204" pitchFamily="34" charset="0"/>
              <a:buChar char="•"/>
              <a:defRPr sz="1200">
                <a:solidFill>
                  <a:schemeClr val="tx1"/>
                </a:solidFill>
              </a:defRPr>
            </a:lvl3pPr>
            <a:lvl4pPr marL="3429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4pPr>
            <a:lvl5pPr marL="5143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5pPr>
            <a:lvl6pPr marL="6858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6pPr>
            <a:lvl7pPr marL="8572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7pPr>
            <a:lvl8pPr marL="10287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8pPr>
            <a:lvl9pPr marL="12001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A37D924-28E5-5843-9BA3-6C88EE563D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9633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86833" y="457202"/>
            <a:ext cx="7316048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>
                <a:solidFill>
                  <a:schemeClr val="tx2"/>
                </a:solidFill>
                <a:latin typeface="+mj-lt"/>
              </a:defRPr>
            </a:lvl1pPr>
            <a:lvl2pPr marL="0" indent="0">
              <a:spcBef>
                <a:spcPts val="900"/>
              </a:spcBef>
              <a:buNone/>
              <a:defRPr sz="1200">
                <a:solidFill>
                  <a:schemeClr val="tx1"/>
                </a:solidFill>
              </a:defRPr>
            </a:lvl2pPr>
            <a:lvl3pPr marL="171450" indent="-171450">
              <a:spcBef>
                <a:spcPts val="900"/>
              </a:spcBef>
              <a:buFont typeface="Wells Fargo Sans" panose="020B0503020203020204" pitchFamily="34" charset="0"/>
              <a:buChar char="•"/>
              <a:defRPr sz="1200">
                <a:solidFill>
                  <a:schemeClr val="tx1"/>
                </a:solidFill>
              </a:defRPr>
            </a:lvl3pPr>
            <a:lvl4pPr marL="3429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4pPr>
            <a:lvl5pPr marL="5143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5pPr>
            <a:lvl6pPr marL="6858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6pPr>
            <a:lvl7pPr marL="8572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7pPr>
            <a:lvl8pPr marL="10287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8pPr>
            <a:lvl9pPr marL="12001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56A6D6C7-DEED-604E-9F87-29E1838E56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97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834" y="457200"/>
            <a:ext cx="7316047" cy="1005840"/>
          </a:xfrm>
        </p:spPr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3E076051-AE4B-CF44-AB12-A6CC31DC24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86834" y="1600200"/>
            <a:ext cx="7316047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F62EF48E-356C-2242-ADD1-8AEA6280E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90560" y="0"/>
            <a:ext cx="3901440" cy="6858000"/>
          </a:xfrm>
          <a:solidFill>
            <a:srgbClr val="F4F0E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7042F1D1-52E8-5643-866B-0EB322CE1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87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One Phot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80D26346-61C4-6C44-B93D-0EBC0C5CAE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7680" y="1600200"/>
            <a:ext cx="11216640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000"/>
            </a:lvl1pPr>
            <a:lvl2pPr marL="0" indent="0">
              <a:spcBef>
                <a:spcPts val="0"/>
              </a:spcBef>
              <a:buNone/>
              <a:defRPr sz="1000"/>
            </a:lvl2pPr>
            <a:lvl3pPr marL="0" indent="0">
              <a:spcBef>
                <a:spcPts val="0"/>
              </a:spcBef>
              <a:buNone/>
              <a:defRPr sz="1000"/>
            </a:lvl3pPr>
            <a:lvl4pPr marL="0" indent="0">
              <a:spcBef>
                <a:spcPts val="0"/>
              </a:spcBef>
              <a:buNone/>
              <a:defRPr sz="1000"/>
            </a:lvl4pPr>
            <a:lvl5pPr marL="0" indent="0">
              <a:spcBef>
                <a:spcPts val="0"/>
              </a:spcBef>
              <a:buNone/>
              <a:defRPr sz="1000"/>
            </a:lvl5pPr>
            <a:lvl6pPr marL="0" indent="0">
              <a:spcBef>
                <a:spcPts val="0"/>
              </a:spcBef>
              <a:buNone/>
              <a:defRPr sz="1000"/>
            </a:lvl6pPr>
            <a:lvl7pPr marL="0" indent="0">
              <a:spcBef>
                <a:spcPts val="0"/>
              </a:spcBef>
              <a:buNone/>
              <a:defRPr sz="1000"/>
            </a:lvl7pPr>
            <a:lvl8pPr marL="0" indent="0">
              <a:spcBef>
                <a:spcPts val="0"/>
              </a:spcBef>
              <a:buNone/>
              <a:defRPr sz="1000"/>
            </a:lvl8pPr>
            <a:lvl9pPr marL="0" indent="0">
              <a:spcBef>
                <a:spcPts val="0"/>
              </a:spcBef>
              <a:buNone/>
              <a:defRPr sz="1000"/>
            </a:lvl9pPr>
          </a:lstStyle>
          <a:p>
            <a:pPr lvl="0"/>
            <a:r>
              <a:rPr lang="en-US" dirty="0"/>
              <a:t>[Optional photo caption]</a:t>
            </a:r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F62EF48E-356C-2242-ADD1-8AEA6280E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103120"/>
            <a:ext cx="12192000" cy="4754880"/>
          </a:xfrm>
          <a:solidFill>
            <a:srgbClr val="F4F0E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6C7E36A9-B84B-7E40-9E84-C82B263BF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54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Photo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80D26346-61C4-6C44-B93D-0EBC0C5CAE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7680" y="1600200"/>
            <a:ext cx="7315201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000"/>
            </a:lvl1pPr>
            <a:lvl2pPr marL="0" indent="0">
              <a:spcBef>
                <a:spcPts val="0"/>
              </a:spcBef>
              <a:buNone/>
              <a:defRPr sz="1000"/>
            </a:lvl2pPr>
            <a:lvl3pPr marL="0" indent="0">
              <a:spcBef>
                <a:spcPts val="0"/>
              </a:spcBef>
              <a:buNone/>
              <a:defRPr sz="1000"/>
            </a:lvl3pPr>
            <a:lvl4pPr marL="0" indent="0">
              <a:spcBef>
                <a:spcPts val="0"/>
              </a:spcBef>
              <a:buNone/>
              <a:defRPr sz="1000"/>
            </a:lvl4pPr>
            <a:lvl5pPr marL="0" indent="0">
              <a:spcBef>
                <a:spcPts val="0"/>
              </a:spcBef>
              <a:buNone/>
              <a:defRPr sz="1000"/>
            </a:lvl5pPr>
            <a:lvl6pPr marL="0" indent="0">
              <a:spcBef>
                <a:spcPts val="0"/>
              </a:spcBef>
              <a:buNone/>
              <a:defRPr sz="1000"/>
            </a:lvl6pPr>
            <a:lvl7pPr marL="0" indent="0">
              <a:spcBef>
                <a:spcPts val="0"/>
              </a:spcBef>
              <a:buNone/>
              <a:defRPr sz="1000"/>
            </a:lvl7pPr>
            <a:lvl8pPr marL="0" indent="0">
              <a:spcBef>
                <a:spcPts val="0"/>
              </a:spcBef>
              <a:buNone/>
              <a:defRPr sz="1000"/>
            </a:lvl8pPr>
            <a:lvl9pPr marL="0" indent="0">
              <a:spcBef>
                <a:spcPts val="0"/>
              </a:spcBef>
              <a:buNone/>
              <a:defRPr sz="1000"/>
            </a:lvl9pPr>
          </a:lstStyle>
          <a:p>
            <a:pPr lvl="0"/>
            <a:r>
              <a:rPr lang="en-US" dirty="0"/>
              <a:t>[Optional photo caption]</a:t>
            </a:r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F62EF48E-356C-2242-ADD1-8AEA6280E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103120"/>
            <a:ext cx="8290560" cy="4754880"/>
          </a:xfrm>
          <a:solidFill>
            <a:srgbClr val="F4F0E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44CA248-D2A9-BE4C-8A71-862CADED02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90561" y="1600200"/>
            <a:ext cx="3413760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000"/>
            </a:lvl1pPr>
            <a:lvl2pPr marL="0" indent="0">
              <a:spcBef>
                <a:spcPts val="0"/>
              </a:spcBef>
              <a:buNone/>
              <a:defRPr sz="1000"/>
            </a:lvl2pPr>
            <a:lvl3pPr marL="0" indent="0">
              <a:spcBef>
                <a:spcPts val="0"/>
              </a:spcBef>
              <a:buNone/>
              <a:defRPr sz="1000"/>
            </a:lvl3pPr>
            <a:lvl4pPr marL="0" indent="0">
              <a:spcBef>
                <a:spcPts val="0"/>
              </a:spcBef>
              <a:buNone/>
              <a:defRPr sz="1000"/>
            </a:lvl4pPr>
            <a:lvl5pPr marL="0" indent="0">
              <a:spcBef>
                <a:spcPts val="0"/>
              </a:spcBef>
              <a:buNone/>
              <a:defRPr sz="1000"/>
            </a:lvl5pPr>
            <a:lvl6pPr marL="0" indent="0">
              <a:spcBef>
                <a:spcPts val="0"/>
              </a:spcBef>
              <a:buNone/>
              <a:defRPr sz="1000"/>
            </a:lvl6pPr>
            <a:lvl7pPr marL="0" indent="0">
              <a:spcBef>
                <a:spcPts val="0"/>
              </a:spcBef>
              <a:buNone/>
              <a:defRPr sz="1000"/>
            </a:lvl7pPr>
            <a:lvl8pPr marL="0" indent="0">
              <a:spcBef>
                <a:spcPts val="0"/>
              </a:spcBef>
              <a:buNone/>
              <a:defRPr sz="1000"/>
            </a:lvl8pPr>
            <a:lvl9pPr marL="0" indent="0">
              <a:spcBef>
                <a:spcPts val="0"/>
              </a:spcBef>
              <a:buNone/>
              <a:defRPr sz="1000"/>
            </a:lvl9pPr>
          </a:lstStyle>
          <a:p>
            <a:pPr lvl="0"/>
            <a:r>
              <a:rPr lang="en-US" dirty="0"/>
              <a:t>[Optional photo caption]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8DA8240D-0BD4-F841-8B8F-61635137F8E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290560" y="2103120"/>
            <a:ext cx="3901440" cy="4754880"/>
          </a:xfrm>
          <a:solidFill>
            <a:srgbClr val="B5ADA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55695995-E9EC-9741-9AB6-FA7A10F3549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75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6E475588-47DB-0041-A49C-8F0EF86006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7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BF1F789-5F18-4A39-AD7A-F27D50655E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6833" y="2834640"/>
            <a:ext cx="5730240" cy="1779684"/>
          </a:xfrm>
        </p:spPr>
        <p:txBody>
          <a:bodyPr anchor="t" anchorCtr="0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[Presentation title, </a:t>
            </a:r>
            <a:br>
              <a:rPr lang="en-US" dirty="0"/>
            </a:br>
            <a:r>
              <a:rPr lang="en-US" dirty="0"/>
              <a:t>four lines max]</a:t>
            </a:r>
          </a:p>
        </p:txBody>
      </p:sp>
      <p:cxnSp>
        <p:nvCxnSpPr>
          <p:cNvPr id="10" name="Line">
            <a:extLst>
              <a:ext uri="{FF2B5EF4-FFF2-40B4-BE49-F238E27FC236}">
                <a16:creationId xmlns:a16="http://schemas.microsoft.com/office/drawing/2014/main" id="{26A76A1E-D9BB-3D47-BDB3-0A2EB2F6A22E}"/>
              </a:ext>
            </a:extLst>
          </p:cNvPr>
          <p:cNvCxnSpPr>
            <a:cxnSpLocks/>
          </p:cNvCxnSpPr>
          <p:nvPr/>
        </p:nvCxnSpPr>
        <p:spPr bwMode="hidden">
          <a:xfrm>
            <a:off x="486832" y="4846320"/>
            <a:ext cx="1706880" cy="0"/>
          </a:xfrm>
          <a:prstGeom prst="line">
            <a:avLst/>
          </a:prstGeom>
          <a:ln w="2540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Subtitle">
            <a:extLst>
              <a:ext uri="{FF2B5EF4-FFF2-40B4-BE49-F238E27FC236}">
                <a16:creationId xmlns:a16="http://schemas.microsoft.com/office/drawing/2014/main" id="{DCD36CB7-C5B7-427E-B007-04E7C37DC94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833" y="5074921"/>
            <a:ext cx="5730240" cy="822893"/>
          </a:xfr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ells Fargo Sans" panose="020B0503020203020204" pitchFamily="34" charset="0"/>
              <a:buNone/>
              <a:tabLst/>
              <a:defRPr sz="1200" baseline="0"/>
            </a:lvl1pPr>
            <a:lvl2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r>
              <a:rPr lang="en-US" dirty="0"/>
              <a:t>[Date]</a:t>
            </a:r>
          </a:p>
          <a:p>
            <a:r>
              <a:rPr lang="en-US" dirty="0"/>
              <a:t>[Presenter 1]</a:t>
            </a:r>
          </a:p>
          <a:p>
            <a:r>
              <a:rPr lang="en-US" dirty="0"/>
              <a:t>[Presenter 2]</a:t>
            </a:r>
          </a:p>
        </p:txBody>
      </p:sp>
      <p:sp>
        <p:nvSpPr>
          <p:cNvPr id="6" name="Picture">
            <a:extLst>
              <a:ext uri="{FF2B5EF4-FFF2-40B4-BE49-F238E27FC236}">
                <a16:creationId xmlns:a16="http://schemas.microsoft.com/office/drawing/2014/main" id="{73EA1C7A-1FB4-554C-9536-79F942D443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49440" y="2148840"/>
            <a:ext cx="4754880" cy="4023360"/>
          </a:xfrm>
          <a:solidFill>
            <a:srgbClr val="F4F0ED"/>
          </a:solidFill>
        </p:spPr>
        <p:txBody>
          <a:bodyPr anchor="ctr" anchorCtr="0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28391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665BEEFC-B89E-9C41-8260-1542F0B43A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757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hank You">
            <a:extLst>
              <a:ext uri="{FF2B5EF4-FFF2-40B4-BE49-F238E27FC236}">
                <a16:creationId xmlns:a16="http://schemas.microsoft.com/office/drawing/2014/main" id="{D5C8B33B-B32E-0C4D-947A-87A5447D23F3}"/>
              </a:ext>
            </a:extLst>
          </p:cNvPr>
          <p:cNvSpPr txBox="1">
            <a:spLocks/>
          </p:cNvSpPr>
          <p:nvPr/>
        </p:nvSpPr>
        <p:spPr>
          <a:xfrm>
            <a:off x="487679" y="1600202"/>
            <a:ext cx="11217487" cy="16001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Thank you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D580231D-7943-F647-B67D-262940DDDB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7680" y="4341847"/>
            <a:ext cx="3413760" cy="1830355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000"/>
            </a:lvl1pPr>
            <a:lvl2pPr marL="0" indent="0">
              <a:spcBef>
                <a:spcPts val="0"/>
              </a:spcBef>
              <a:buFontTx/>
              <a:buNone/>
              <a:defRPr sz="1000"/>
            </a:lvl2pPr>
            <a:lvl3pPr marL="0" indent="0">
              <a:spcBef>
                <a:spcPts val="0"/>
              </a:spcBef>
              <a:buFontTx/>
              <a:buNone/>
              <a:defRPr sz="1000"/>
            </a:lvl3pPr>
            <a:lvl4pPr marL="0" indent="0">
              <a:spcBef>
                <a:spcPts val="0"/>
              </a:spcBef>
              <a:buFontTx/>
              <a:buNone/>
              <a:defRPr sz="1000"/>
            </a:lvl4pPr>
            <a:lvl5pPr marL="0" indent="0">
              <a:spcBef>
                <a:spcPts val="0"/>
              </a:spcBef>
              <a:buFontTx/>
              <a:buNone/>
              <a:defRPr sz="1000"/>
            </a:lvl5pPr>
            <a:lvl6pPr marL="0" indent="0">
              <a:spcBef>
                <a:spcPts val="0"/>
              </a:spcBef>
              <a:buFontTx/>
              <a:buNone/>
              <a:defRPr sz="1000"/>
            </a:lvl6pPr>
            <a:lvl7pPr marL="0" indent="0">
              <a:spcBef>
                <a:spcPts val="0"/>
              </a:spcBef>
              <a:buFontTx/>
              <a:buNone/>
              <a:defRPr sz="1000"/>
            </a:lvl7pPr>
            <a:lvl8pPr marL="0" indent="0">
              <a:spcBef>
                <a:spcPts val="0"/>
              </a:spcBef>
              <a:buFontTx/>
              <a:buNone/>
              <a:defRPr sz="1000"/>
            </a:lvl8pPr>
            <a:lvl9pPr marL="0" indent="0">
              <a:spcBef>
                <a:spcPts val="0"/>
              </a:spcBef>
              <a:buFontTx/>
              <a:buNone/>
              <a:defRPr sz="1000"/>
            </a:lvl9pPr>
          </a:lstStyle>
          <a:p>
            <a:pPr lvl="0"/>
            <a:r>
              <a:rPr lang="en-US" dirty="0"/>
              <a:t>[Optional contact information]</a:t>
            </a:r>
          </a:p>
        </p:txBody>
      </p:sp>
    </p:spTree>
    <p:extLst>
      <p:ext uri="{BB962C8B-B14F-4D97-AF65-F5344CB8AC3E}">
        <p14:creationId xmlns:p14="http://schemas.microsoft.com/office/powerpoint/2010/main" val="368098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cxnSp>
        <p:nvCxnSpPr>
          <p:cNvPr id="4" name="Line">
            <a:extLst>
              <a:ext uri="{FF2B5EF4-FFF2-40B4-BE49-F238E27FC236}">
                <a16:creationId xmlns:a16="http://schemas.microsoft.com/office/drawing/2014/main" id="{4D348C42-76C9-E94C-BD38-85471A87E30C}"/>
              </a:ext>
            </a:extLst>
          </p:cNvPr>
          <p:cNvCxnSpPr>
            <a:cxnSpLocks/>
          </p:cNvCxnSpPr>
          <p:nvPr/>
        </p:nvCxnSpPr>
        <p:spPr bwMode="hidden">
          <a:xfrm>
            <a:off x="487680" y="1600200"/>
            <a:ext cx="5364480" cy="0"/>
          </a:xfrm>
          <a:prstGeom prst="line">
            <a:avLst/>
          </a:prstGeom>
          <a:ln w="1905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828800"/>
            <a:ext cx="5364480" cy="4340224"/>
          </a:xfrm>
        </p:spPr>
        <p:txBody>
          <a:bodyPr numCol="1"/>
          <a:lstStyle>
            <a:lvl1pPr marL="171450" indent="-171450">
              <a:buFont typeface="Wells Fargo Sans" panose="020B0503020203020204" pitchFamily="34" charset="0"/>
              <a:buChar char="•"/>
              <a:tabLst>
                <a:tab pos="4024313" algn="r"/>
              </a:tabLst>
              <a:defRPr/>
            </a:lvl1pPr>
            <a:lvl2pPr marL="342900" indent="-171450">
              <a:tabLst>
                <a:tab pos="4024313" algn="r"/>
              </a:tabLst>
              <a:defRPr/>
            </a:lvl2pPr>
            <a:lvl3pPr marL="514350" indent="-171450">
              <a:tabLst>
                <a:tab pos="4024313" algn="r"/>
              </a:tabLst>
              <a:defRPr/>
            </a:lvl3pPr>
            <a:lvl4pPr marL="685800" indent="-171450">
              <a:tabLst>
                <a:tab pos="4024313" algn="r"/>
              </a:tabLst>
              <a:defRPr/>
            </a:lvl4pPr>
            <a:lvl5pPr marL="857250" indent="-171450">
              <a:tabLst>
                <a:tab pos="4024313" algn="r"/>
              </a:tabLst>
              <a:defRPr/>
            </a:lvl5pPr>
            <a:lvl6pPr marL="1028700" indent="-171450">
              <a:tabLst>
                <a:tab pos="4024313" algn="r"/>
              </a:tabLst>
              <a:defRPr/>
            </a:lvl6pPr>
            <a:lvl7pPr marL="1200150" indent="-171450">
              <a:tabLst>
                <a:tab pos="4024313" algn="r"/>
              </a:tabLst>
              <a:defRPr/>
            </a:lvl7pPr>
            <a:lvl8pPr marL="1371600" indent="-171450">
              <a:tabLst>
                <a:tab pos="4024313" algn="r"/>
              </a:tabLst>
              <a:defRPr/>
            </a:lvl8pPr>
            <a:lvl9pPr marL="1543050" indent="-171450">
              <a:tabLst>
                <a:tab pos="4024313" algn="r"/>
              </a:tabLst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F7941C5E-69DA-4A4E-99CB-9F761C3791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48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cxnSp>
        <p:nvCxnSpPr>
          <p:cNvPr id="4" name="Line">
            <a:extLst>
              <a:ext uri="{FF2B5EF4-FFF2-40B4-BE49-F238E27FC236}">
                <a16:creationId xmlns:a16="http://schemas.microsoft.com/office/drawing/2014/main" id="{4D348C42-76C9-E94C-BD38-85471A87E30C}"/>
              </a:ext>
            </a:extLst>
          </p:cNvPr>
          <p:cNvCxnSpPr>
            <a:cxnSpLocks/>
          </p:cNvCxnSpPr>
          <p:nvPr/>
        </p:nvCxnSpPr>
        <p:spPr bwMode="hidden">
          <a:xfrm>
            <a:off x="487680" y="1600200"/>
            <a:ext cx="5364480" cy="0"/>
          </a:xfrm>
          <a:prstGeom prst="line">
            <a:avLst/>
          </a:prstGeom>
          <a:ln w="1905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" name="Line">
            <a:extLst>
              <a:ext uri="{FF2B5EF4-FFF2-40B4-BE49-F238E27FC236}">
                <a16:creationId xmlns:a16="http://schemas.microsoft.com/office/drawing/2014/main" id="{827E2BA7-0F08-6A47-9026-1A567427BC27}"/>
              </a:ext>
            </a:extLst>
          </p:cNvPr>
          <p:cNvCxnSpPr>
            <a:cxnSpLocks/>
          </p:cNvCxnSpPr>
          <p:nvPr/>
        </p:nvCxnSpPr>
        <p:spPr bwMode="hidden">
          <a:xfrm>
            <a:off x="6339840" y="1600200"/>
            <a:ext cx="5364480" cy="0"/>
          </a:xfrm>
          <a:prstGeom prst="line">
            <a:avLst/>
          </a:prstGeom>
          <a:ln w="1905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79" y="1828802"/>
            <a:ext cx="11217487" cy="4340224"/>
          </a:xfrm>
        </p:spPr>
        <p:txBody>
          <a:bodyPr numCol="2"/>
          <a:lstStyle>
            <a:lvl1pPr marL="171450" indent="-171450">
              <a:buFont typeface="Wells Fargo Sans" panose="020B0503020203020204" pitchFamily="34" charset="0"/>
              <a:buChar char="•"/>
              <a:tabLst>
                <a:tab pos="4024313" algn="r"/>
              </a:tabLst>
              <a:defRPr/>
            </a:lvl1pPr>
            <a:lvl2pPr marL="342900" indent="-171450">
              <a:tabLst>
                <a:tab pos="4024313" algn="r"/>
              </a:tabLst>
              <a:defRPr/>
            </a:lvl2pPr>
            <a:lvl3pPr marL="514350" indent="-171450">
              <a:tabLst>
                <a:tab pos="4024313" algn="r"/>
              </a:tabLst>
              <a:defRPr/>
            </a:lvl3pPr>
            <a:lvl4pPr marL="685800" indent="-171450">
              <a:tabLst>
                <a:tab pos="4024313" algn="r"/>
              </a:tabLst>
              <a:defRPr/>
            </a:lvl4pPr>
            <a:lvl5pPr marL="857250" indent="-171450">
              <a:tabLst>
                <a:tab pos="4024313" algn="r"/>
              </a:tabLst>
              <a:defRPr/>
            </a:lvl5pPr>
            <a:lvl6pPr marL="1028700" indent="-171450">
              <a:tabLst>
                <a:tab pos="4024313" algn="r"/>
              </a:tabLst>
              <a:defRPr/>
            </a:lvl6pPr>
            <a:lvl7pPr marL="1200150" indent="-171450">
              <a:tabLst>
                <a:tab pos="4024313" algn="r"/>
              </a:tabLst>
              <a:defRPr/>
            </a:lvl7pPr>
            <a:lvl8pPr marL="1371600" indent="-171450">
              <a:tabLst>
                <a:tab pos="4024313" algn="r"/>
              </a:tabLst>
              <a:defRPr/>
            </a:lvl8pPr>
            <a:lvl9pPr marL="1543050" indent="-171450">
              <a:tabLst>
                <a:tab pos="4024313" algn="r"/>
              </a:tabLst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07DB0427-6005-7646-A1DA-069FBA064B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45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600202"/>
            <a:ext cx="11216640" cy="45688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6C968B0-98BE-A54C-8F1A-69CB67A0FB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6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600202"/>
            <a:ext cx="7315200" cy="4568825"/>
          </a:xfrm>
        </p:spPr>
        <p:txBody>
          <a:bodyPr>
            <a:noAutofit/>
          </a:bodyPr>
          <a:lstStyle>
            <a:lvl1pPr marL="274320" indent="-274320">
              <a:lnSpc>
                <a:spcPct val="100000"/>
              </a:lnSpc>
              <a:buFont typeface="Wells Fargo Sans Display" panose="020B0503020203020204" pitchFamily="34" charset="0"/>
              <a:buChar char="•"/>
              <a:defRPr sz="2400">
                <a:latin typeface="+mj-lt"/>
              </a:defRPr>
            </a:lvl1pPr>
            <a:lvl2pPr marL="54864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2pPr>
            <a:lvl3pPr marL="82296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3pPr>
            <a:lvl4pPr marL="109728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4pPr>
            <a:lvl5pPr marL="137160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5pPr>
            <a:lvl6pPr marL="164592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6pPr>
            <a:lvl7pPr marL="192024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7pPr>
            <a:lvl8pPr marL="219456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8pPr>
            <a:lvl9pPr marL="246888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6C968B0-98BE-A54C-8F1A-69CB67A0FB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31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5A6DEEE1-C08A-1E44-BEC5-E09044562C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680" y="1600200"/>
            <a:ext cx="536448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9840" y="1600200"/>
            <a:ext cx="536448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9BFDC9A-8BFC-8946-84F2-2786226F4A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1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0FEC781B-6995-FC4B-8081-5377A71B2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681" y="1600200"/>
            <a:ext cx="341376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89120" y="1600200"/>
            <a:ext cx="341376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AAE1199F-835A-AB49-B657-252EF2C5A8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290562" y="1600200"/>
            <a:ext cx="3414605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7759C7B-BF36-F44D-BEAC-32033DC697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93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debar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0FEC781B-6995-FC4B-8081-5377A71B2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681" y="1600200"/>
            <a:ext cx="341376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89121" y="1600200"/>
            <a:ext cx="7315199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5D805AD4-73CF-FE45-8F86-233D14A0CF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67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>
            <a:extLst>
              <a:ext uri="{FF2B5EF4-FFF2-40B4-BE49-F238E27FC236}">
                <a16:creationId xmlns:a16="http://schemas.microsoft.com/office/drawing/2014/main" id="{1EF5521F-5C5A-4C48-8B35-7AA5E0604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[Slide title]</a:t>
            </a:r>
          </a:p>
        </p:txBody>
      </p:sp>
      <p:sp>
        <p:nvSpPr>
          <p:cNvPr id="3" name="Text Placeholder">
            <a:extLst>
              <a:ext uri="{FF2B5EF4-FFF2-40B4-BE49-F238E27FC236}">
                <a16:creationId xmlns:a16="http://schemas.microsoft.com/office/drawing/2014/main" id="{48CBF009-1B9F-4150-8EC1-2D97F9BB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680" y="1600200"/>
            <a:ext cx="11216640" cy="4572000"/>
          </a:xfrm>
          <a:prstGeom prst="rect">
            <a:avLst/>
          </a:prstGeom>
        </p:spPr>
        <p:txBody>
          <a:bodyPr vert="horz" lIns="0" tIns="0" rIns="0" bIns="0" spcCol="36576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3B92F20D-48D7-2E43-BCAC-BA410B21D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0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1200"/>
        </a:spcBef>
        <a:spcAft>
          <a:spcPts val="0"/>
        </a:spcAft>
        <a:buFont typeface="Wells Fargo Sans" panose="020B0503020203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725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2870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20015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54305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>
          <p15:clr>
            <a:srgbClr val="F26B43"/>
          </p15:clr>
        </p15:guide>
        <p15:guide id="2" pos="230">
          <p15:clr>
            <a:srgbClr val="F26B43"/>
          </p15:clr>
        </p15:guide>
        <p15:guide id="3" pos="5530">
          <p15:clr>
            <a:srgbClr val="F26B43"/>
          </p15:clr>
        </p15:guide>
        <p15:guide id="4" orient="horz" pos="1008">
          <p15:clr>
            <a:srgbClr val="F26B43"/>
          </p15:clr>
        </p15:guide>
        <p15:guide id="5" orient="horz" pos="3888">
          <p15:clr>
            <a:srgbClr val="F26B43"/>
          </p15:clr>
        </p15:guide>
        <p15:guide id="6" orient="horz" pos="417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13" Type="http://schemas.openxmlformats.org/officeDocument/2006/relationships/image" Target="../media/image98.png"/><Relationship Id="rId3" Type="http://schemas.openxmlformats.org/officeDocument/2006/relationships/image" Target="../media/image38.png"/><Relationship Id="rId7" Type="http://schemas.openxmlformats.org/officeDocument/2006/relationships/image" Target="../media/image92.png"/><Relationship Id="rId12" Type="http://schemas.openxmlformats.org/officeDocument/2006/relationships/image" Target="../media/image9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1.png"/><Relationship Id="rId11" Type="http://schemas.openxmlformats.org/officeDocument/2006/relationships/image" Target="../media/image96.png"/><Relationship Id="rId5" Type="http://schemas.openxmlformats.org/officeDocument/2006/relationships/image" Target="../media/image90.png"/><Relationship Id="rId10" Type="http://schemas.openxmlformats.org/officeDocument/2006/relationships/image" Target="../media/image95.png"/><Relationship Id="rId4" Type="http://schemas.openxmlformats.org/officeDocument/2006/relationships/image" Target="../media/image39.png"/><Relationship Id="rId9" Type="http://schemas.openxmlformats.org/officeDocument/2006/relationships/image" Target="../media/image94.png"/><Relationship Id="rId14" Type="http://schemas.openxmlformats.org/officeDocument/2006/relationships/image" Target="../media/image9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youtube.com/watch?v=3JQ3hYko51Y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png"/><Relationship Id="rId3" Type="http://schemas.openxmlformats.org/officeDocument/2006/relationships/image" Target="../media/image48.png"/><Relationship Id="rId7" Type="http://schemas.openxmlformats.org/officeDocument/2006/relationships/image" Target="../media/image1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3.png"/><Relationship Id="rId5" Type="http://schemas.openxmlformats.org/officeDocument/2006/relationships/image" Target="../media/image112.png"/><Relationship Id="rId10" Type="http://schemas.openxmlformats.org/officeDocument/2006/relationships/image" Target="../media/image117.png"/><Relationship Id="rId4" Type="http://schemas.openxmlformats.org/officeDocument/2006/relationships/image" Target="../media/image111.png"/><Relationship Id="rId9" Type="http://schemas.openxmlformats.org/officeDocument/2006/relationships/image" Target="../media/image1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radient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oreilly.com/library/view/hands-on-machine-learning/9781492032632/ch04.html" TargetMode="External"/><Relationship Id="rId4" Type="http://schemas.openxmlformats.org/officeDocument/2006/relationships/image" Target="../media/image5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oreilly.com/library/view/hands-on-machine-learning/9781492032632/ch04.html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hyperlink" Target="https://www.tensorflow.org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medium.com/@andrewng/self-driving-cars-are-here-aea1752b1ad0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B8R148hFxPw" TargetMode="External"/><Relationship Id="rId5" Type="http://schemas.openxmlformats.org/officeDocument/2006/relationships/image" Target="../media/image2.png"/><Relationship Id="rId4" Type="http://schemas.microsoft.com/office/2011/relationships/webextension" Target="../webextensions/webextension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blog.google/technology/ai/alphago-machine-learning-game-go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11/relationships/webextension" Target="../webextensions/webextension2.xml"/><Relationship Id="rId4" Type="http://schemas.openxmlformats.org/officeDocument/2006/relationships/hyperlink" Target="https://www.youtube.com/watch?v=SUbqykXVx0A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qv6UVOQ0F44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ai.googleblog.com/2014/09/building-deeper-understanding-of-images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erebral_cortex" TargetMode="External"/><Relationship Id="rId2" Type="http://schemas.openxmlformats.org/officeDocument/2006/relationships/hyperlink" Target="https://commons.wikimedia.org/w/index.php?curid=28761830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5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png"/><Relationship Id="rId11" Type="http://schemas.openxmlformats.org/officeDocument/2006/relationships/image" Target="../media/image36.png"/><Relationship Id="rId5" Type="http://schemas.openxmlformats.org/officeDocument/2006/relationships/image" Target="../media/image28.png"/><Relationship Id="rId10" Type="http://schemas.openxmlformats.org/officeDocument/2006/relationships/image" Target="../media/image35.png"/><Relationship Id="rId4" Type="http://schemas.openxmlformats.org/officeDocument/2006/relationships/image" Target="../media/image26.png"/><Relationship Id="rId9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/>
              <a:t>Advanced Models I</a:t>
            </a:r>
            <a:br>
              <a:rPr lang="en-US" dirty="0"/>
            </a:br>
            <a:r>
              <a:rPr lang="en-US" dirty="0"/>
              <a:t>-Introduction to Neural Networks</a:t>
            </a: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Aug. 6</a:t>
            </a:r>
            <a:r>
              <a:rPr lang="en-US" baseline="30000" dirty="0"/>
              <a:t>th</a:t>
            </a:r>
            <a:r>
              <a:rPr lang="en-US" dirty="0"/>
              <a:t>, 2024</a:t>
            </a:r>
          </a:p>
        </p:txBody>
      </p:sp>
    </p:spTree>
    <p:extLst>
      <p:ext uri="{BB962C8B-B14F-4D97-AF65-F5344CB8AC3E}">
        <p14:creationId xmlns:p14="http://schemas.microsoft.com/office/powerpoint/2010/main" val="86511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Neurons</a:t>
            </a:r>
            <a:br>
              <a:rPr lang="en-US" dirty="0"/>
            </a:br>
            <a:r>
              <a:rPr lang="en-US" sz="2000" dirty="0"/>
              <a:t>Activation Functions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86833" y="1371602"/>
                <a:ext cx="11216640" cy="4568825"/>
              </a:xfrm>
            </p:spPr>
            <p:txBody>
              <a:bodyPr/>
              <a:lstStyle/>
              <a:p>
                <a:r>
                  <a:rPr lang="en-US" dirty="0"/>
                  <a:t>In the early days, a step function was used as the activation function.</a:t>
                </a:r>
              </a:p>
              <a:p>
                <a:pPr lvl="1"/>
                <a:r>
                  <a:rPr lang="en-US" dirty="0"/>
                  <a:t>Heaviside step function: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&lt;0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&amp;1, 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≥0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Interpretation: the neuron being “on” or “off”.</a:t>
                </a:r>
              </a:p>
              <a:p>
                <a:r>
                  <a:rPr lang="en-US" dirty="0"/>
                  <a:t>Modern neural networks use a variety of activation functions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6833" y="1371602"/>
                <a:ext cx="11216640" cy="4568825"/>
              </a:xfrm>
              <a:blipFill>
                <a:blip r:embed="rId2"/>
                <a:stretch>
                  <a:fillRect l="-1196" t="-1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C8C7835F-7A36-AFB2-5FC7-575918C54B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56292764"/>
                  </p:ext>
                </p:extLst>
              </p:nvPr>
            </p:nvGraphicFramePr>
            <p:xfrm>
              <a:off x="648758" y="3001010"/>
              <a:ext cx="6458716" cy="3266440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771933">
                      <a:extLst>
                        <a:ext uri="{9D8B030D-6E8A-4147-A177-3AD203B41FA5}">
                          <a16:colId xmlns:a16="http://schemas.microsoft.com/office/drawing/2014/main" val="1153611362"/>
                        </a:ext>
                      </a:extLst>
                    </a:gridCol>
                    <a:gridCol w="3686783">
                      <a:extLst>
                        <a:ext uri="{9D8B030D-6E8A-4147-A177-3AD203B41FA5}">
                          <a16:colId xmlns:a16="http://schemas.microsoft.com/office/drawing/2014/main" val="131264581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Name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Function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9486745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Sigmoid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d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5554962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Hyperbolic</a:t>
                          </a:r>
                          <a:r>
                            <a:rPr lang="en-US" baseline="0" dirty="0"/>
                            <a:t> tangent</a:t>
                          </a:r>
                          <a:endParaRPr lang="en-US" dirty="0"/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d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tanh</m:t>
                                    </m:r>
                                  </m:fName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func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sup>
                                    </m:s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sup>
                                    </m:sSup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sup>
                                    </m:s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75259879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Identity/Linear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d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40610444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Rectified linear units (ReLU)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d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0,</m:t>
                                        </m:r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</m:d>
                                  </m:e>
                                </m:func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994685228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Leaky ReLU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d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⋅</m:t>
                                        </m:r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, </m:t>
                                        </m:r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</m:d>
                                  </m:e>
                                </m:func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r>
                            <a:rPr lang="en-US" dirty="0"/>
                            <a:t>(for</a:t>
                          </a:r>
                          <a:r>
                            <a:rPr lang="en-US" baseline="0" dirty="0"/>
                            <a:t> some fixed </a:t>
                          </a:r>
                          <a14:m>
                            <m:oMath xmlns:m="http://schemas.openxmlformats.org/officeDocument/2006/math">
                              <m:r>
                                <a:rPr lang="en-US" baseline="0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oMath>
                          </a14:m>
                          <a:r>
                            <a:rPr lang="en-US" dirty="0"/>
                            <a:t> between 0 and 1)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40796911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C8C7835F-7A36-AFB2-5FC7-575918C54B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56292764"/>
                  </p:ext>
                </p:extLst>
              </p:nvPr>
            </p:nvGraphicFramePr>
            <p:xfrm>
              <a:off x="648758" y="3001010"/>
              <a:ext cx="6458716" cy="3266440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771933">
                      <a:extLst>
                        <a:ext uri="{9D8B030D-6E8A-4147-A177-3AD203B41FA5}">
                          <a16:colId xmlns:a16="http://schemas.microsoft.com/office/drawing/2014/main" val="1153611362"/>
                        </a:ext>
                      </a:extLst>
                    </a:gridCol>
                    <a:gridCol w="3686783">
                      <a:extLst>
                        <a:ext uri="{9D8B030D-6E8A-4147-A177-3AD203B41FA5}">
                          <a16:colId xmlns:a16="http://schemas.microsoft.com/office/drawing/2014/main" val="131264581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Name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Function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9486745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Sigmoid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75702" t="-67368" r="-496" b="-41368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5554962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Hyperbolic</a:t>
                          </a:r>
                          <a:r>
                            <a:rPr lang="en-US" baseline="0" dirty="0"/>
                            <a:t> tangent</a:t>
                          </a:r>
                          <a:endParaRPr lang="en-US" dirty="0"/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75702" t="-167368" r="-496" b="-31368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5259879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Identity/Linear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75702" t="-264583" r="-496" b="-2104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610444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Rectified linear units (ReLU)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75702" t="-368421" r="-496" b="-112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94685228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Leaky ReLU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accent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75702" t="-468421" r="-496" b="-12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796911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Google Shape;244;p30">
            <a:extLst>
              <a:ext uri="{FF2B5EF4-FFF2-40B4-BE49-F238E27FC236}">
                <a16:creationId xmlns:a16="http://schemas.microsoft.com/office/drawing/2014/main" id="{DDA4D2F9-69B3-FF97-6EAB-4D93357A868D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49459" y="873127"/>
            <a:ext cx="3267181" cy="54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E64AF3-0E69-AF24-0C15-373E841CBE4B}"/>
              </a:ext>
            </a:extLst>
          </p:cNvPr>
          <p:cNvSpPr txBox="1"/>
          <p:nvPr/>
        </p:nvSpPr>
        <p:spPr>
          <a:xfrm>
            <a:off x="6316980" y="476033"/>
            <a:ext cx="55892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Question</a:t>
            </a:r>
            <a:r>
              <a:rPr lang="en-US" dirty="0">
                <a:solidFill>
                  <a:schemeClr val="tx2"/>
                </a:solidFill>
              </a:rPr>
              <a:t>: </a:t>
            </a:r>
            <a:r>
              <a:rPr lang="en-US" dirty="0"/>
              <a:t>What do these activation functions have in common?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0101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dirty="0"/>
                  <a:t>Let’s look at a concrete example of the calculations carried out by artificial neurons.</a:t>
                </a:r>
              </a:p>
              <a:p>
                <a:r>
                  <a:rPr lang="en-US" dirty="0"/>
                  <a:t>Suppose we have a neuron with: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=−1</m:t>
                    </m:r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2386" t="-17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dirty="0"/>
                  <a:t>Question</a:t>
                </a:r>
                <a:r>
                  <a:rPr lang="en-US" dirty="0"/>
                  <a:t>: </a:t>
                </a:r>
              </a:p>
              <a:p>
                <a:r>
                  <a:rPr lang="en-US" dirty="0"/>
                  <a:t>What is the output if the input to the neuron is: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=−2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pPr marL="342900" indent="-342900">
                  <a:buFont typeface="+mj-lt"/>
                  <a:buAutoNum type="arabicParenR"/>
                </a:pPr>
                <a:r>
                  <a:rPr lang="en-US" dirty="0"/>
                  <a:t>And the activation function is </a:t>
                </a:r>
                <a:r>
                  <a:rPr lang="en-US" b="1" i="1" dirty="0"/>
                  <a:t>linear?</a:t>
                </a:r>
                <a:endParaRPr lang="en-US" i="1" dirty="0"/>
              </a:p>
              <a:p>
                <a:pPr marL="342900" indent="-342900">
                  <a:buFont typeface="+mj-lt"/>
                  <a:buAutoNum type="arabicParenR"/>
                </a:pPr>
                <a:r>
                  <a:rPr lang="en-US" dirty="0"/>
                  <a:t>And the activation function is </a:t>
                </a:r>
                <a:r>
                  <a:rPr lang="en-US" b="1" i="1" dirty="0"/>
                  <a:t>sigmoid?</a:t>
                </a:r>
                <a:endParaRPr lang="en-US" i="1" dirty="0"/>
              </a:p>
              <a:p>
                <a:pPr marL="342900" indent="-342900">
                  <a:buFont typeface="+mj-lt"/>
                  <a:buAutoNum type="arabicParenR"/>
                </a:pPr>
                <a:r>
                  <a:rPr lang="en-US" dirty="0"/>
                  <a:t>And the activation function is </a:t>
                </a:r>
                <a:r>
                  <a:rPr lang="en-US" b="1" i="1" dirty="0" err="1"/>
                  <a:t>ReLU</a:t>
                </a:r>
                <a:r>
                  <a:rPr lang="en-US" b="1" i="1" dirty="0"/>
                  <a:t>?</a:t>
                </a:r>
                <a:endParaRPr lang="en-US" i="1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4"/>
                <a:stretch>
                  <a:fillRect l="-2386" t="-1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11</a:t>
            </a:fld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668655" y="3728866"/>
            <a:ext cx="4435466" cy="2514600"/>
            <a:chOff x="6439711" y="3229583"/>
            <a:chExt cx="5184842" cy="2939444"/>
          </a:xfrm>
        </p:grpSpPr>
        <p:grpSp>
          <p:nvGrpSpPr>
            <p:cNvPr id="7" name="Group 6"/>
            <p:cNvGrpSpPr>
              <a:grpSpLocks noChangeAspect="1"/>
            </p:cNvGrpSpPr>
            <p:nvPr/>
          </p:nvGrpSpPr>
          <p:grpSpPr>
            <a:xfrm>
              <a:off x="6562502" y="3335877"/>
              <a:ext cx="5006753" cy="2743200"/>
              <a:chOff x="7006406" y="3851444"/>
              <a:chExt cx="4205324" cy="2304097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" name="Oval 8"/>
                  <p:cNvSpPr/>
                  <p:nvPr/>
                </p:nvSpPr>
                <p:spPr>
                  <a:xfrm>
                    <a:off x="7251043" y="3867453"/>
                    <a:ext cx="560717" cy="534838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9" name="Oval 8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251043" y="3867453"/>
                    <a:ext cx="560717" cy="534838"/>
                  </a:xfrm>
                  <a:prstGeom prst="ellipse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Oval 9"/>
                  <p:cNvSpPr/>
                  <p:nvPr/>
                </p:nvSpPr>
                <p:spPr>
                  <a:xfrm>
                    <a:off x="7251042" y="4549510"/>
                    <a:ext cx="560717" cy="534838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10" name="Oval 9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251042" y="4549510"/>
                    <a:ext cx="560717" cy="534838"/>
                  </a:xfrm>
                  <a:prstGeom prst="ellipse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1" name="Straight Arrow Connector 10"/>
              <p:cNvCxnSpPr>
                <a:stCxn id="24" idx="6"/>
                <a:endCxn id="17" idx="2"/>
              </p:cNvCxnSpPr>
              <p:nvPr/>
            </p:nvCxnSpPr>
            <p:spPr>
              <a:xfrm flipV="1">
                <a:off x="7811758" y="4816929"/>
                <a:ext cx="978126" cy="697779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TextBox 11"/>
                  <p:cNvSpPr txBox="1"/>
                  <p:nvPr/>
                </p:nvSpPr>
                <p:spPr>
                  <a:xfrm rot="2002039">
                    <a:off x="7884062" y="4184585"/>
                    <a:ext cx="833517" cy="277476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US" sz="1600" b="0" dirty="0"/>
                  </a:p>
                </p:txBody>
              </p:sp>
            </mc:Choice>
            <mc:Fallback xmlns="">
              <p:sp>
                <p:nvSpPr>
                  <p:cNvPr id="12" name="TextBox 1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2002039">
                    <a:off x="7884062" y="4184585"/>
                    <a:ext cx="833517" cy="277476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" name="TextBox 12"/>
              <p:cNvSpPr txBox="1"/>
              <p:nvPr/>
            </p:nvSpPr>
            <p:spPr>
              <a:xfrm>
                <a:off x="7006406" y="5873438"/>
                <a:ext cx="1049986" cy="2821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1200"/>
                  </a:spcBef>
                  <a:buSzPct val="100000"/>
                </a:pPr>
                <a:r>
                  <a:rPr lang="en-US" sz="1600" dirty="0"/>
                  <a:t>Input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8416235" y="5256630"/>
                <a:ext cx="1341380" cy="3184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1200"/>
                  </a:spcBef>
                  <a:buSzPct val="100000"/>
                </a:pPr>
                <a:r>
                  <a:rPr lang="en-US" sz="1600" dirty="0"/>
                  <a:t>Neuron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Oval 14"/>
                  <p:cNvSpPr/>
                  <p:nvPr/>
                </p:nvSpPr>
                <p:spPr>
                  <a:xfrm>
                    <a:off x="10235380" y="4570298"/>
                    <a:ext cx="560717" cy="534838"/>
                  </a:xfrm>
                  <a:prstGeom prst="ellipse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15" name="Oval 14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235380" y="4570298"/>
                    <a:ext cx="560717" cy="534838"/>
                  </a:xfrm>
                  <a:prstGeom prst="ellipse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6" name="TextBox 15"/>
              <p:cNvSpPr txBox="1"/>
              <p:nvPr/>
            </p:nvSpPr>
            <p:spPr>
              <a:xfrm>
                <a:off x="9870350" y="5247289"/>
                <a:ext cx="1341380" cy="3184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1200"/>
                  </a:spcBef>
                  <a:buSzPct val="100000"/>
                </a:pPr>
                <a:r>
                  <a:rPr lang="en-US" sz="1600" dirty="0"/>
                  <a:t>Output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" name="Oval 16"/>
                  <p:cNvSpPr/>
                  <p:nvPr/>
                </p:nvSpPr>
                <p:spPr>
                  <a:xfrm>
                    <a:off x="8789884" y="4549510"/>
                    <a:ext cx="560717" cy="534838"/>
                  </a:xfrm>
                  <a:prstGeom prst="ellipse">
                    <a:avLst/>
                  </a:prstGeom>
                  <a:solidFill>
                    <a:srgbClr val="FF755E"/>
                  </a:solidFill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17" name="Oval 16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89884" y="4549510"/>
                    <a:ext cx="560717" cy="534838"/>
                  </a:xfrm>
                  <a:prstGeom prst="ellipse">
                    <a:avLst/>
                  </a:prstGeom>
                  <a:blipFill>
                    <a:blip r:embed="rId9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" name="Oval 17"/>
                  <p:cNvSpPr/>
                  <p:nvPr/>
                </p:nvSpPr>
                <p:spPr>
                  <a:xfrm>
                    <a:off x="8789883" y="3851444"/>
                    <a:ext cx="560717" cy="534838"/>
                  </a:xfrm>
                  <a:prstGeom prst="ellipse">
                    <a:avLst/>
                  </a:prstGeom>
                  <a:solidFill>
                    <a:srgbClr val="FF755E"/>
                  </a:solidFill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18" name="Oval 17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89883" y="3851444"/>
                    <a:ext cx="560717" cy="534838"/>
                  </a:xfrm>
                  <a:prstGeom prst="ellipse">
                    <a:avLst/>
                  </a:prstGeom>
                  <a:blipFill>
                    <a:blip r:embed="rId10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" name="Straight Arrow Connector 18"/>
              <p:cNvCxnSpPr>
                <a:stCxn id="10" idx="6"/>
                <a:endCxn id="17" idx="2"/>
              </p:cNvCxnSpPr>
              <p:nvPr/>
            </p:nvCxnSpPr>
            <p:spPr>
              <a:xfrm>
                <a:off x="7811759" y="4816929"/>
                <a:ext cx="978125" cy="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20" name="Straight Arrow Connector 19"/>
              <p:cNvCxnSpPr>
                <a:stCxn id="9" idx="6"/>
                <a:endCxn id="17" idx="2"/>
              </p:cNvCxnSpPr>
              <p:nvPr/>
            </p:nvCxnSpPr>
            <p:spPr>
              <a:xfrm>
                <a:off x="7811760" y="4134872"/>
                <a:ext cx="978124" cy="682057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21" name="Straight Arrow Connector 20"/>
              <p:cNvCxnSpPr>
                <a:cxnSpLocks/>
              </p:cNvCxnSpPr>
              <p:nvPr/>
            </p:nvCxnSpPr>
            <p:spPr>
              <a:xfrm flipH="1">
                <a:off x="9065002" y="4351415"/>
                <a:ext cx="5240" cy="316996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22" name="Straight Arrow Connector 21"/>
              <p:cNvCxnSpPr>
                <a:stCxn id="17" idx="6"/>
                <a:endCxn id="15" idx="2"/>
              </p:cNvCxnSpPr>
              <p:nvPr/>
            </p:nvCxnSpPr>
            <p:spPr>
              <a:xfrm>
                <a:off x="9350601" y="4816929"/>
                <a:ext cx="884779" cy="20788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3" name="TextBox 22"/>
                  <p:cNvSpPr txBox="1"/>
                  <p:nvPr/>
                </p:nvSpPr>
                <p:spPr>
                  <a:xfrm>
                    <a:off x="9251130" y="4541476"/>
                    <a:ext cx="833517" cy="277476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sz="1600" b="0" dirty="0"/>
                  </a:p>
                </p:txBody>
              </p:sp>
            </mc:Choice>
            <mc:Fallback xmlns="">
              <p:sp>
                <p:nvSpPr>
                  <p:cNvPr id="23" name="TextBox 2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251130" y="4541476"/>
                    <a:ext cx="833517" cy="277476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b="-1521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4" name="Oval 23"/>
                  <p:cNvSpPr/>
                  <p:nvPr/>
                </p:nvSpPr>
                <p:spPr>
                  <a:xfrm>
                    <a:off x="7251041" y="5247289"/>
                    <a:ext cx="560717" cy="534838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24" name="Oval 23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251041" y="5247289"/>
                    <a:ext cx="560717" cy="534838"/>
                  </a:xfrm>
                  <a:prstGeom prst="ellipse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TextBox 24"/>
                  <p:cNvSpPr txBox="1"/>
                  <p:nvPr/>
                </p:nvSpPr>
                <p:spPr>
                  <a:xfrm>
                    <a:off x="7712288" y="4541476"/>
                    <a:ext cx="833517" cy="277476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US" sz="1600" b="0" dirty="0"/>
                  </a:p>
                </p:txBody>
              </p:sp>
            </mc:Choice>
            <mc:Fallback xmlns="">
              <p:sp>
                <p:nvSpPr>
                  <p:cNvPr id="25" name="TextBox 2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12288" y="4541476"/>
                    <a:ext cx="833517" cy="277476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6" name="TextBox 25"/>
                  <p:cNvSpPr txBox="1"/>
                  <p:nvPr/>
                </p:nvSpPr>
                <p:spPr>
                  <a:xfrm rot="19417769">
                    <a:off x="7732266" y="4961619"/>
                    <a:ext cx="833517" cy="277476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en-US" sz="1600" b="0" dirty="0"/>
                  </a:p>
                </p:txBody>
              </p:sp>
            </mc:Choice>
            <mc:Fallback xmlns="">
              <p:sp>
                <p:nvSpPr>
                  <p:cNvPr id="26" name="TextBox 2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9417769">
                    <a:off x="7732266" y="4961619"/>
                    <a:ext cx="833517" cy="277476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8" name="Rectangle 7"/>
            <p:cNvSpPr/>
            <p:nvPr/>
          </p:nvSpPr>
          <p:spPr>
            <a:xfrm>
              <a:off x="6439711" y="3229583"/>
              <a:ext cx="5184842" cy="2939444"/>
            </a:xfrm>
            <a:prstGeom prst="rect">
              <a:avLst/>
            </a:prstGeom>
            <a:noFill/>
            <a:ln w="28575">
              <a:solidFill>
                <a:srgbClr val="D71E28"/>
              </a:solidFill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6822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BEC68-3FB5-BF49-BD6F-E8510411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3D Simulation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5" name="Content Placeholder 4">
                <a:extLst>
                  <a:ext uri="{FF2B5EF4-FFF2-40B4-BE49-F238E27FC236}">
                    <a16:creationId xmlns:a16="http://schemas.microsoft.com/office/drawing/2014/main" id="{EFB0F1CA-5A26-8C47-9F7E-EE6308BF77EE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487363" y="1600200"/>
              <a:ext cx="11215687" cy="456882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5" name="Content Placeholder 4">
                <a:extLst>
                  <a:ext uri="{FF2B5EF4-FFF2-40B4-BE49-F238E27FC236}">
                    <a16:creationId xmlns:a16="http://schemas.microsoft.com/office/drawing/2014/main" id="{EFB0F1CA-5A26-8C47-9F7E-EE6308BF77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363" y="1600200"/>
                <a:ext cx="11215687" cy="4568825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72655B-ABA9-3046-A9D8-B80147E25A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6C4C7F-58E0-F144-AF77-B55BFCF0024F}"/>
              </a:ext>
            </a:extLst>
          </p:cNvPr>
          <p:cNvSpPr txBox="1"/>
          <p:nvPr/>
        </p:nvSpPr>
        <p:spPr>
          <a:xfrm>
            <a:off x="487364" y="6253704"/>
            <a:ext cx="11215686" cy="6813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 algn="ctr">
              <a:lnSpc>
                <a:spcPct val="100000"/>
              </a:lnSpc>
              <a:spcBef>
                <a:spcPts val="1200"/>
              </a:spcBef>
              <a:buSzPct val="100000"/>
              <a:buFont typeface="Wells Fargo Sans"/>
              <a:buChar char="•"/>
            </a:pPr>
            <a:r>
              <a:rPr lang="en-US" sz="1600" dirty="0"/>
              <a:t>Link to video: </a:t>
            </a:r>
            <a:r>
              <a:rPr lang="en-US" sz="1600" dirty="0">
                <a:hlinkClick r:id="rId4"/>
              </a:rPr>
              <a:t>https://www.youtube.com/watch?v=3JQ3hYko51Y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299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</a:t>
            </a:r>
            <a:br>
              <a:rPr lang="en-US" dirty="0"/>
            </a:br>
            <a:r>
              <a:rPr lang="en-US" sz="2000" dirty="0"/>
              <a:t>Networks with a Single Layer of Neurons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It is one of the simplest ANN architectures.</a:t>
            </a:r>
          </a:p>
          <a:p>
            <a:r>
              <a:rPr lang="en-US" dirty="0"/>
              <a:t>It is composed of a single layer of neurons with </a:t>
            </a:r>
            <a:r>
              <a:rPr lang="en-US" b="1" i="1" dirty="0"/>
              <a:t>Heaviside step function </a:t>
            </a:r>
            <a:r>
              <a:rPr lang="en-US" dirty="0"/>
              <a:t>as the activation function.</a:t>
            </a:r>
          </a:p>
          <a:p>
            <a:r>
              <a:rPr lang="en-US" dirty="0"/>
              <a:t>Every neuron is connected to every input -&gt; fully connected layer/ </a:t>
            </a:r>
            <a:r>
              <a:rPr lang="en-US" b="1" i="1" dirty="0"/>
              <a:t>dense layer</a:t>
            </a:r>
            <a:r>
              <a:rPr lang="en-US" dirty="0"/>
              <a:t>.</a:t>
            </a:r>
          </a:p>
          <a:p>
            <a:r>
              <a:rPr lang="en-US" dirty="0"/>
              <a:t>Single-layer </a:t>
            </a:r>
            <a:r>
              <a:rPr lang="en-US" dirty="0" err="1"/>
              <a:t>perceptrons</a:t>
            </a:r>
            <a:r>
              <a:rPr lang="en-US" dirty="0"/>
              <a:t> can solve linearly separable problems.</a:t>
            </a:r>
          </a:p>
          <a:p>
            <a:r>
              <a:rPr lang="en-US" dirty="0"/>
              <a:t>It cannot solve exclusive OR (XOR) classification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1704320" y="5789353"/>
            <a:ext cx="487680" cy="228600"/>
          </a:xfrm>
        </p:spPr>
        <p:txBody>
          <a:bodyPr/>
          <a:lstStyle/>
          <a:p>
            <a:fld id="{EB05743E-F914-4635-AEA3-16F0F1CAD900}" type="slidenum">
              <a:rPr lang="en-US" smtClean="0"/>
              <a:t>13</a:t>
            </a:fld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851D0CA-1FF9-EEA5-7DE9-073DB35CDCD6}"/>
              </a:ext>
            </a:extLst>
          </p:cNvPr>
          <p:cNvGrpSpPr/>
          <p:nvPr/>
        </p:nvGrpSpPr>
        <p:grpSpPr>
          <a:xfrm>
            <a:off x="3785299" y="1464129"/>
            <a:ext cx="4619708" cy="2695492"/>
            <a:chOff x="3434963" y="1121134"/>
            <a:chExt cx="4619708" cy="26954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AC37156-D9E2-8421-E92A-03C8A3893550}"/>
                </a:ext>
              </a:extLst>
            </p:cNvPr>
            <p:cNvSpPr txBox="1"/>
            <p:nvPr/>
          </p:nvSpPr>
          <p:spPr>
            <a:xfrm>
              <a:off x="5172346" y="3448253"/>
              <a:ext cx="1341380" cy="3184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1200"/>
                </a:spcBef>
                <a:buSzPct val="100000"/>
              </a:pPr>
              <a:r>
                <a:rPr lang="en-US" sz="1600" dirty="0"/>
                <a:t>Neurons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E74B3B5-55F3-363D-BFC1-D89863C7EC8E}"/>
                </a:ext>
              </a:extLst>
            </p:cNvPr>
            <p:cNvGrpSpPr/>
            <p:nvPr/>
          </p:nvGrpSpPr>
          <p:grpSpPr>
            <a:xfrm>
              <a:off x="3434963" y="1121134"/>
              <a:ext cx="4619708" cy="2695492"/>
              <a:chOff x="3434963" y="1121134"/>
              <a:chExt cx="4619708" cy="2695492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CDD86EA6-C67D-CFAD-C7B9-F3A231252EB0}"/>
                  </a:ext>
                </a:extLst>
              </p:cNvPr>
              <p:cNvGrpSpPr/>
              <p:nvPr/>
            </p:nvGrpSpPr>
            <p:grpSpPr>
              <a:xfrm>
                <a:off x="3700400" y="1307260"/>
                <a:ext cx="4252873" cy="2464319"/>
                <a:chOff x="3700400" y="1307260"/>
                <a:chExt cx="4252873" cy="2464319"/>
              </a:xfrm>
            </p:grpSpPr>
            <p:grpSp>
              <p:nvGrpSpPr>
                <p:cNvPr id="69" name="Group 68"/>
                <p:cNvGrpSpPr/>
                <p:nvPr/>
              </p:nvGrpSpPr>
              <p:grpSpPr>
                <a:xfrm>
                  <a:off x="3700400" y="1307260"/>
                  <a:ext cx="4252873" cy="2464319"/>
                  <a:chOff x="6095153" y="3691848"/>
                  <a:chExt cx="4252873" cy="2464319"/>
                </a:xfrm>
              </p:grpSpPr>
              <p:grpSp>
                <p:nvGrpSpPr>
                  <p:cNvPr id="35" name="Group 34"/>
                  <p:cNvGrpSpPr/>
                  <p:nvPr/>
                </p:nvGrpSpPr>
                <p:grpSpPr>
                  <a:xfrm>
                    <a:off x="6095153" y="3691848"/>
                    <a:ext cx="4252873" cy="2464319"/>
                    <a:chOff x="6095153" y="3691848"/>
                    <a:chExt cx="4252873" cy="2464319"/>
                  </a:xfrm>
                </p:grpSpPr>
                <p:grpSp>
                  <p:nvGrpSpPr>
                    <p:cNvPr id="27" name="Group 26"/>
                    <p:cNvGrpSpPr/>
                    <p:nvPr/>
                  </p:nvGrpSpPr>
                  <p:grpSpPr>
                    <a:xfrm>
                      <a:off x="6095153" y="3691848"/>
                      <a:ext cx="4252873" cy="2464319"/>
                      <a:chOff x="7386611" y="1180744"/>
                      <a:chExt cx="4252873" cy="2464319"/>
                    </a:xfrm>
                  </p:grpSpPr>
                  <mc:AlternateContent xmlns:mc="http://schemas.openxmlformats.org/markup-compatibility/2006" xmlns:a14="http://schemas.microsoft.com/office/drawing/2010/main">
                    <mc:Choice Requires="a14">
                      <p:sp>
                        <p:nvSpPr>
                          <p:cNvPr id="5" name="Oval 4"/>
                          <p:cNvSpPr/>
                          <p:nvPr/>
                        </p:nvSpPr>
                        <p:spPr>
                          <a:xfrm>
                            <a:off x="7599087" y="1180744"/>
                            <a:ext cx="560717" cy="534838"/>
                          </a:xfrm>
                          <a:prstGeom prst="ellipse">
                            <a:avLst/>
                          </a:prstGeom>
                          <a:ln>
                            <a:noFill/>
                          </a:ln>
                        </p:spPr>
                        <p:style>
                          <a:lnRef idx="0">
                            <a:srgbClr val="787070"/>
                          </a:lnRef>
                          <a:fillRef idx="1">
                            <a:schemeClr val="accent1"/>
                          </a:fillRef>
                          <a:effectRef idx="0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>
                              <a:lnSpc>
                                <a:spcPct val="100000"/>
                              </a:lnSpc>
                            </a:pPr>
                            <a14:m>
                              <m:oMathPara xmlns:m="http://schemas.openxmlformats.org/officeDocument/2006/math">
                                <m:oMathParaPr>
                                  <m:jc m:val="centerGroup"/>
                                </m:oMathParaPr>
                                <m:oMath xmlns:m="http://schemas.openxmlformats.org/officeDocument/2006/math"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oMath>
                              </m:oMathPara>
                            </a14:m>
                            <a:endParaRPr lang="en-US" sz="1600" dirty="0"/>
                          </a:p>
                        </p:txBody>
                      </p:sp>
                    </mc:Choice>
                    <mc:Fallback xmlns="">
                      <p:sp>
                        <p:nvSpPr>
                          <p:cNvPr id="5" name="Oval 4"/>
                          <p:cNvSpPr>
                            <a:spLocks noRot="1" noChangeAspect="1" noMove="1" noResize="1" noEditPoints="1" noAdjustHandles="1" noChangeArrowheads="1" noChangeShapeType="1" noTextEdit="1"/>
                          </p:cNvSpPr>
                          <p:nvPr/>
                        </p:nvSpPr>
                        <p:spPr>
                          <a:xfrm>
                            <a:off x="7599087" y="1180744"/>
                            <a:ext cx="560717" cy="534838"/>
                          </a:xfrm>
                          <a:prstGeom prst="ellipse">
                            <a:avLst/>
                          </a:prstGeom>
                          <a:blipFill>
                            <a:blip r:embed="rId3"/>
                            <a:stretch>
                              <a:fillRect/>
                            </a:stretch>
                          </a:blipFill>
                          <a:ln>
                            <a:noFill/>
                          </a:ln>
                        </p:spPr>
                        <p:txBody>
                          <a:bodyPr/>
                          <a:lstStyle/>
                          <a:p>
                            <a:r>
                              <a:rPr lang="en-US">
                                <a:noFill/>
                              </a:rPr>
                              <a:t> </a:t>
                            </a:r>
                          </a:p>
                        </p:txBody>
                      </p:sp>
                    </mc:Fallback>
                  </mc:AlternateContent>
                  <mc:AlternateContent xmlns:mc="http://schemas.openxmlformats.org/markup-compatibility/2006" xmlns:a14="http://schemas.microsoft.com/office/drawing/2010/main">
                    <mc:Choice Requires="a14">
                      <p:sp>
                        <p:nvSpPr>
                          <p:cNvPr id="6" name="Oval 5"/>
                          <p:cNvSpPr/>
                          <p:nvPr/>
                        </p:nvSpPr>
                        <p:spPr>
                          <a:xfrm>
                            <a:off x="7599086" y="1894605"/>
                            <a:ext cx="560717" cy="534838"/>
                          </a:xfrm>
                          <a:prstGeom prst="ellipse">
                            <a:avLst/>
                          </a:prstGeom>
                          <a:ln>
                            <a:noFill/>
                          </a:ln>
                        </p:spPr>
                        <p:style>
                          <a:lnRef idx="0">
                            <a:srgbClr val="787070"/>
                          </a:lnRef>
                          <a:fillRef idx="1">
                            <a:schemeClr val="accent1"/>
                          </a:fillRef>
                          <a:effectRef idx="0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>
                              <a:lnSpc>
                                <a:spcPct val="100000"/>
                              </a:lnSpc>
                            </a:pPr>
                            <a14:m>
                              <m:oMathPara xmlns:m="http://schemas.openxmlformats.org/officeDocument/2006/math">
                                <m:oMathParaPr>
                                  <m:jc m:val="centerGroup"/>
                                </m:oMathParaPr>
                                <m:oMath xmlns:m="http://schemas.openxmlformats.org/officeDocument/2006/math"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oMath>
                              </m:oMathPara>
                            </a14:m>
                            <a:endParaRPr lang="en-US" sz="1600" dirty="0"/>
                          </a:p>
                        </p:txBody>
                      </p:sp>
                    </mc:Choice>
                    <mc:Fallback xmlns="">
                      <p:sp>
                        <p:nvSpPr>
                          <p:cNvPr id="6" name="Oval 5"/>
                          <p:cNvSpPr>
                            <a:spLocks noRot="1" noChangeAspect="1" noMove="1" noResize="1" noEditPoints="1" noAdjustHandles="1" noChangeArrowheads="1" noChangeShapeType="1" noTextEdit="1"/>
                          </p:cNvSpPr>
                          <p:nvPr/>
                        </p:nvSpPr>
                        <p:spPr>
                          <a:xfrm>
                            <a:off x="7599086" y="1894605"/>
                            <a:ext cx="560717" cy="534838"/>
                          </a:xfrm>
                          <a:prstGeom prst="ellipse">
                            <a:avLst/>
                          </a:prstGeom>
                          <a:blipFill>
                            <a:blip r:embed="rId4"/>
                            <a:stretch>
                              <a:fillRect/>
                            </a:stretch>
                          </a:blipFill>
                          <a:ln>
                            <a:noFill/>
                          </a:ln>
                        </p:spPr>
                        <p:txBody>
                          <a:bodyPr/>
                          <a:lstStyle/>
                          <a:p>
                            <a:r>
                              <a:rPr lang="en-US">
                                <a:noFill/>
                              </a:rPr>
                              <a:t> </a:t>
                            </a:r>
                          </a:p>
                        </p:txBody>
                      </p:sp>
                    </mc:Fallback>
                  </mc:AlternateContent>
                  <mc:AlternateContent xmlns:mc="http://schemas.openxmlformats.org/markup-compatibility/2006" xmlns:a14="http://schemas.microsoft.com/office/drawing/2010/main">
                    <mc:Choice Requires="a14">
                      <p:sp>
                        <p:nvSpPr>
                          <p:cNvPr id="7" name="Oval 6"/>
                          <p:cNvSpPr/>
                          <p:nvPr/>
                        </p:nvSpPr>
                        <p:spPr>
                          <a:xfrm>
                            <a:off x="9250136" y="2285261"/>
                            <a:ext cx="560717" cy="534838"/>
                          </a:xfrm>
                          <a:prstGeom prst="ellipse">
                            <a:avLst/>
                          </a:prstGeom>
                          <a:solidFill>
                            <a:srgbClr val="FF755E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rgbClr val="787070"/>
                          </a:lnRef>
                          <a:fillRef idx="1">
                            <a:schemeClr val="accent1"/>
                          </a:fillRef>
                          <a:effectRef idx="0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>
                              <a:lnSpc>
                                <a:spcPct val="100000"/>
                              </a:lnSpc>
                            </a:pPr>
                            <a14:m>
                              <m:oMathPara xmlns:m="http://schemas.openxmlformats.org/officeDocument/2006/math">
                                <m:oMathParaPr>
                                  <m:jc m:val="centerGroup"/>
                                </m:oMathParaPr>
                                <m:oMath xmlns:m="http://schemas.openxmlformats.org/officeDocument/2006/math">
                                  <m:sSub>
                                    <m:sSubPr>
                                      <m:ctrlPr>
                                        <a:rPr lang="en-US" sz="1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oMath>
                              </m:oMathPara>
                            </a14:m>
                            <a:endParaRPr lang="en-US" sz="1600" dirty="0"/>
                          </a:p>
                        </p:txBody>
                      </p:sp>
                    </mc:Choice>
                    <mc:Fallback xmlns="">
                      <p:sp>
                        <p:nvSpPr>
                          <p:cNvPr id="7" name="Oval 6"/>
                          <p:cNvSpPr>
                            <a:spLocks noRot="1" noChangeAspect="1" noMove="1" noResize="1" noEditPoints="1" noAdjustHandles="1" noChangeArrowheads="1" noChangeShapeType="1" noTextEdit="1"/>
                          </p:cNvSpPr>
                          <p:nvPr/>
                        </p:nvSpPr>
                        <p:spPr>
                          <a:xfrm>
                            <a:off x="9250136" y="2285261"/>
                            <a:ext cx="560717" cy="534838"/>
                          </a:xfrm>
                          <a:prstGeom prst="ellipse">
                            <a:avLst/>
                          </a:prstGeom>
                          <a:blipFill>
                            <a:blip r:embed="rId5"/>
                            <a:stretch>
                              <a:fillRect/>
                            </a:stretch>
                          </a:blipFill>
                          <a:ln>
                            <a:noFill/>
                          </a:ln>
                        </p:spPr>
                        <p:txBody>
                          <a:bodyPr/>
                          <a:lstStyle/>
                          <a:p>
                            <a:r>
                              <a:rPr lang="en-US">
                                <a:noFill/>
                              </a:rPr>
                              <a:t> </a:t>
                            </a:r>
                          </a:p>
                        </p:txBody>
                      </p:sp>
                    </mc:Fallback>
                  </mc:AlternateContent>
                  <p:cxnSp>
                    <p:nvCxnSpPr>
                      <p:cNvPr id="8" name="Straight Arrow Connector 7"/>
                      <p:cNvCxnSpPr>
                        <a:cxnSpLocks/>
                        <a:stCxn id="5" idx="6"/>
                        <a:endCxn id="7" idx="2"/>
                      </p:cNvCxnSpPr>
                      <p:nvPr/>
                    </p:nvCxnSpPr>
                    <p:spPr>
                      <a:xfrm>
                        <a:off x="8159804" y="1448163"/>
                        <a:ext cx="1090332" cy="1104517"/>
                      </a:xfrm>
                      <a:prstGeom prst="straightConnector1">
                        <a:avLst/>
                      </a:prstGeom>
                      <a:ln w="28575" cap="sq">
                        <a:solidFill>
                          <a:srgbClr val="D71E28"/>
                        </a:solidFill>
                        <a:tailEnd type="triangle"/>
                      </a:ln>
                    </p:spPr>
                    <p:style>
                      <a:lnRef idx="1">
                        <a:srgbClr val="787070"/>
                      </a:lnRef>
                      <a:fillRef idx="0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</p:cxnSp>
                  <p:cxnSp>
                    <p:nvCxnSpPr>
                      <p:cNvPr id="9" name="Straight Arrow Connector 8"/>
                      <p:cNvCxnSpPr>
                        <a:cxnSpLocks/>
                        <a:stCxn id="6" idx="6"/>
                        <a:endCxn id="7" idx="2"/>
                      </p:cNvCxnSpPr>
                      <p:nvPr/>
                    </p:nvCxnSpPr>
                    <p:spPr>
                      <a:xfrm>
                        <a:off x="8159803" y="2162024"/>
                        <a:ext cx="1090333" cy="390656"/>
                      </a:xfrm>
                      <a:prstGeom prst="straightConnector1">
                        <a:avLst/>
                      </a:prstGeom>
                      <a:ln w="28575" cap="sq">
                        <a:solidFill>
                          <a:srgbClr val="D71E28"/>
                        </a:solidFill>
                        <a:tailEnd type="triangle"/>
                      </a:ln>
                    </p:spPr>
                    <p:style>
                      <a:lnRef idx="1">
                        <a:srgbClr val="787070"/>
                      </a:lnRef>
                      <a:fillRef idx="0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</p:cxnSp>
                  <p:sp>
                    <p:nvSpPr>
                      <p:cNvPr id="11" name="TextBox 10"/>
                      <p:cNvSpPr txBox="1"/>
                      <p:nvPr/>
                    </p:nvSpPr>
                    <p:spPr>
                      <a:xfrm>
                        <a:off x="7386611" y="3323528"/>
                        <a:ext cx="1049986" cy="28210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>
                          <a:lnSpc>
                            <a:spcPct val="100000"/>
                          </a:lnSpc>
                          <a:spcBef>
                            <a:spcPts val="1200"/>
                          </a:spcBef>
                          <a:buSzPct val="100000"/>
                        </a:pPr>
                        <a:r>
                          <a:rPr lang="en-US" sz="1600" dirty="0"/>
                          <a:t>Input</a:t>
                        </a:r>
                      </a:p>
                    </p:txBody>
                  </p:sp>
                  <mc:AlternateContent xmlns:mc="http://schemas.openxmlformats.org/markup-compatibility/2006" xmlns:a14="http://schemas.microsoft.com/office/drawing/2010/main">
                    <mc:Choice Requires="a14">
                      <p:sp>
                        <p:nvSpPr>
                          <p:cNvPr id="13" name="Oval 12"/>
                          <p:cNvSpPr/>
                          <p:nvPr/>
                        </p:nvSpPr>
                        <p:spPr>
                          <a:xfrm>
                            <a:off x="10688435" y="1598614"/>
                            <a:ext cx="560717" cy="534838"/>
                          </a:xfrm>
                          <a:prstGeom prst="ellipse">
                            <a:avLst/>
                          </a:prstGeom>
                          <a:solidFill>
                            <a:schemeClr val="accent2">
                              <a:lumMod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rgbClr val="787070"/>
                          </a:lnRef>
                          <a:fillRef idx="1">
                            <a:schemeClr val="accent1"/>
                          </a:fillRef>
                          <a:effectRef idx="0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>
                              <a:lnSpc>
                                <a:spcPct val="100000"/>
                              </a:lnSpc>
                            </a:pPr>
                            <a14:m>
                              <m:oMathPara xmlns:m="http://schemas.openxmlformats.org/officeDocument/2006/math">
                                <m:oMathParaPr>
                                  <m:jc m:val="center"/>
                                </m:oMathParaPr>
                                <m:oMath xmlns:m="http://schemas.openxmlformats.org/officeDocument/2006/math">
                                  <m:sSub>
                                    <m:sSubPr>
                                      <m:ctrlPr>
                                        <a:rPr lang="en-US" sz="1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oMath>
                              </m:oMathPara>
                            </a14:m>
                            <a:endParaRPr lang="en-US" sz="1600" dirty="0"/>
                          </a:p>
                        </p:txBody>
                      </p:sp>
                    </mc:Choice>
                    <mc:Fallback xmlns="">
                      <p:sp>
                        <p:nvSpPr>
                          <p:cNvPr id="13" name="Oval 12"/>
                          <p:cNvSpPr>
                            <a:spLocks noRot="1" noChangeAspect="1" noMove="1" noResize="1" noEditPoints="1" noAdjustHandles="1" noChangeArrowheads="1" noChangeShapeType="1" noTextEdit="1"/>
                          </p:cNvSpPr>
                          <p:nvPr/>
                        </p:nvSpPr>
                        <p:spPr>
                          <a:xfrm>
                            <a:off x="10688435" y="1598614"/>
                            <a:ext cx="560717" cy="534838"/>
                          </a:xfrm>
                          <a:prstGeom prst="ellipse">
                            <a:avLst/>
                          </a:prstGeom>
                          <a:blipFill>
                            <a:blip r:embed="rId6"/>
                            <a:stretch>
                              <a:fillRect/>
                            </a:stretch>
                          </a:blipFill>
                          <a:ln>
                            <a:noFill/>
                          </a:ln>
                        </p:spPr>
                        <p:txBody>
                          <a:bodyPr/>
                          <a:lstStyle/>
                          <a:p>
                            <a:r>
                              <a:rPr lang="en-US">
                                <a:noFill/>
                              </a:rPr>
                              <a:t> </a:t>
                            </a:r>
                          </a:p>
                        </p:txBody>
                      </p:sp>
                    </mc:Fallback>
                  </mc:AlternateContent>
                  <p:cxnSp>
                    <p:nvCxnSpPr>
                      <p:cNvPr id="14" name="Straight Arrow Connector 13"/>
                      <p:cNvCxnSpPr>
                        <a:cxnSpLocks/>
                        <a:stCxn id="7" idx="6"/>
                      </p:cNvCxnSpPr>
                      <p:nvPr/>
                    </p:nvCxnSpPr>
                    <p:spPr>
                      <a:xfrm>
                        <a:off x="9810853" y="2552680"/>
                        <a:ext cx="877582" cy="0"/>
                      </a:xfrm>
                      <a:prstGeom prst="straightConnector1">
                        <a:avLst/>
                      </a:prstGeom>
                      <a:ln w="28575" cap="sq">
                        <a:solidFill>
                          <a:srgbClr val="D71E28"/>
                        </a:solidFill>
                        <a:tailEnd type="triangle"/>
                      </a:ln>
                    </p:spPr>
                    <p:style>
                      <a:lnRef idx="1">
                        <a:srgbClr val="787070"/>
                      </a:lnRef>
                      <a:fillRef idx="0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</p:cxnSp>
                  <p:sp>
                    <p:nvSpPr>
                      <p:cNvPr id="15" name="TextBox 14"/>
                      <p:cNvSpPr txBox="1"/>
                      <p:nvPr/>
                    </p:nvSpPr>
                    <p:spPr>
                      <a:xfrm>
                        <a:off x="10298104" y="3326598"/>
                        <a:ext cx="1341380" cy="3184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>
                          <a:lnSpc>
                            <a:spcPct val="100000"/>
                          </a:lnSpc>
                          <a:spcBef>
                            <a:spcPts val="1200"/>
                          </a:spcBef>
                          <a:buSzPct val="100000"/>
                        </a:pPr>
                        <a:r>
                          <a:rPr lang="en-US" sz="1600" dirty="0"/>
                          <a:t>Output</a:t>
                        </a:r>
                      </a:p>
                    </p:txBody>
                  </p:sp>
                  <mc:AlternateContent xmlns:mc="http://schemas.openxmlformats.org/markup-compatibility/2006" xmlns:a14="http://schemas.microsoft.com/office/drawing/2010/main">
                    <mc:Choice Requires="a14">
                      <p:sp>
                        <p:nvSpPr>
                          <p:cNvPr id="16" name="Oval 15"/>
                          <p:cNvSpPr/>
                          <p:nvPr/>
                        </p:nvSpPr>
                        <p:spPr>
                          <a:xfrm>
                            <a:off x="9248889" y="1584949"/>
                            <a:ext cx="560717" cy="534838"/>
                          </a:xfrm>
                          <a:prstGeom prst="ellipse">
                            <a:avLst/>
                          </a:prstGeom>
                          <a:solidFill>
                            <a:srgbClr val="FF755E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rgbClr val="787070"/>
                          </a:lnRef>
                          <a:fillRef idx="1">
                            <a:schemeClr val="accent1"/>
                          </a:fillRef>
                          <a:effectRef idx="0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>
                              <a:lnSpc>
                                <a:spcPct val="100000"/>
                              </a:lnSpc>
                            </a:pPr>
                            <a14:m>
                              <m:oMathPara xmlns:m="http://schemas.openxmlformats.org/officeDocument/2006/math">
                                <m:oMathParaPr>
                                  <m:jc m:val="centerGroup"/>
                                </m:oMathParaPr>
                                <m:oMath xmlns:m="http://schemas.openxmlformats.org/officeDocument/2006/math">
                                  <m:sSub>
                                    <m:sSubPr>
                                      <m:ctrlPr>
                                        <a:rPr lang="en-US" sz="1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oMath>
                              </m:oMathPara>
                            </a14:m>
                            <a:endParaRPr lang="en-US" sz="1600" dirty="0"/>
                          </a:p>
                        </p:txBody>
                      </p:sp>
                    </mc:Choice>
                    <mc:Fallback xmlns="">
                      <p:sp>
                        <p:nvSpPr>
                          <p:cNvPr id="16" name="Oval 15"/>
                          <p:cNvSpPr>
                            <a:spLocks noRot="1" noChangeAspect="1" noMove="1" noResize="1" noEditPoints="1" noAdjustHandles="1" noChangeArrowheads="1" noChangeShapeType="1" noTextEdit="1"/>
                          </p:cNvSpPr>
                          <p:nvPr/>
                        </p:nvSpPr>
                        <p:spPr>
                          <a:xfrm>
                            <a:off x="9248889" y="1584949"/>
                            <a:ext cx="560717" cy="534838"/>
                          </a:xfrm>
                          <a:prstGeom prst="ellipse">
                            <a:avLst/>
                          </a:prstGeom>
                          <a:blipFill>
                            <a:blip r:embed="rId7"/>
                            <a:stretch>
                              <a:fillRect/>
                            </a:stretch>
                          </a:blipFill>
                          <a:ln>
                            <a:noFill/>
                          </a:ln>
                        </p:spPr>
                        <p:txBody>
                          <a:bodyPr/>
                          <a:lstStyle/>
                          <a:p>
                            <a:r>
                              <a:rPr lang="en-US">
                                <a:noFill/>
                              </a:rPr>
                              <a:t> </a:t>
                            </a:r>
                          </a:p>
                        </p:txBody>
                      </p:sp>
                    </mc:Fallback>
                  </mc:AlternateContent>
                  <p:cxnSp>
                    <p:nvCxnSpPr>
                      <p:cNvPr id="20" name="Straight Arrow Connector 19"/>
                      <p:cNvCxnSpPr>
                        <a:cxnSpLocks/>
                        <a:stCxn id="6" idx="6"/>
                        <a:endCxn id="16" idx="2"/>
                      </p:cNvCxnSpPr>
                      <p:nvPr/>
                    </p:nvCxnSpPr>
                    <p:spPr>
                      <a:xfrm flipV="1">
                        <a:off x="8159803" y="1852368"/>
                        <a:ext cx="1089086" cy="309656"/>
                      </a:xfrm>
                      <a:prstGeom prst="straightConnector1">
                        <a:avLst/>
                      </a:prstGeom>
                      <a:ln w="28575" cap="sq">
                        <a:solidFill>
                          <a:srgbClr val="D71E28"/>
                        </a:solidFill>
                        <a:tailEnd type="triangle"/>
                      </a:ln>
                    </p:spPr>
                    <p:style>
                      <a:lnRef idx="1">
                        <a:srgbClr val="787070"/>
                      </a:lnRef>
                      <a:fillRef idx="0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</p:cxnSp>
                  <p:cxnSp>
                    <p:nvCxnSpPr>
                      <p:cNvPr id="22" name="Straight Arrow Connector 21"/>
                      <p:cNvCxnSpPr>
                        <a:cxnSpLocks/>
                        <a:stCxn id="5" idx="6"/>
                        <a:endCxn id="16" idx="2"/>
                      </p:cNvCxnSpPr>
                      <p:nvPr/>
                    </p:nvCxnSpPr>
                    <p:spPr>
                      <a:xfrm>
                        <a:off x="8159804" y="1448163"/>
                        <a:ext cx="1089085" cy="404205"/>
                      </a:xfrm>
                      <a:prstGeom prst="straightConnector1">
                        <a:avLst/>
                      </a:prstGeom>
                      <a:ln w="28575" cap="sq">
                        <a:solidFill>
                          <a:srgbClr val="D71E28"/>
                        </a:solidFill>
                        <a:tailEnd type="triangle"/>
                      </a:ln>
                    </p:spPr>
                    <p:style>
                      <a:lnRef idx="1">
                        <a:srgbClr val="787070"/>
                      </a:lnRef>
                      <a:fillRef idx="0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</p:cxnSp>
                  <p:cxnSp>
                    <p:nvCxnSpPr>
                      <p:cNvPr id="24" name="Straight Arrow Connector 23"/>
                      <p:cNvCxnSpPr>
                        <a:cxnSpLocks/>
                        <a:stCxn id="16" idx="6"/>
                      </p:cNvCxnSpPr>
                      <p:nvPr/>
                    </p:nvCxnSpPr>
                    <p:spPr>
                      <a:xfrm>
                        <a:off x="9809606" y="1852368"/>
                        <a:ext cx="878829" cy="10433"/>
                      </a:xfrm>
                      <a:prstGeom prst="straightConnector1">
                        <a:avLst/>
                      </a:prstGeom>
                      <a:ln w="28575" cap="sq">
                        <a:solidFill>
                          <a:srgbClr val="D71E28"/>
                        </a:solidFill>
                        <a:tailEnd type="triangle"/>
                      </a:ln>
                    </p:spPr>
                    <p:style>
                      <a:lnRef idx="1">
                        <a:srgbClr val="787070"/>
                      </a:lnRef>
                      <a:fillRef idx="0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</p:cxnSp>
                </p:grpSp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34" name="Oval 33"/>
                        <p:cNvSpPr/>
                        <p:nvPr/>
                      </p:nvSpPr>
                      <p:spPr>
                        <a:xfrm>
                          <a:off x="6307004" y="5108957"/>
                          <a:ext cx="560717" cy="534838"/>
                        </a:xfrm>
                        <a:prstGeom prst="ellipse">
                          <a:avLst/>
                        </a:prstGeom>
                        <a:ln>
                          <a:noFill/>
                        </a:ln>
                      </p:spPr>
                      <p:style>
                        <a:lnRef idx="0">
                          <a:srgbClr val="787070"/>
                        </a:lnRef>
                        <a:fillRef idx="1">
                          <a:schemeClr val="accent1"/>
                        </a:fillRef>
                        <a:effectRef idx="0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p:txBody>
                    </p:sp>
                  </mc:Choice>
                  <mc:Fallback xmlns="">
                    <p:sp>
                      <p:nvSpPr>
                        <p:cNvPr id="34" name="Oval 33"/>
                        <p:cNvSpPr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6307004" y="5108957"/>
                          <a:ext cx="560717" cy="534838"/>
                        </a:xfrm>
                        <a:prstGeom prst="ellipse">
                          <a:avLst/>
                        </a:prstGeom>
                        <a:blipFill>
                          <a:blip r:embed="rId8"/>
                          <a:stretch>
                            <a:fillRect/>
                          </a:stretch>
                        </a:blipFill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</p:grpSp>
              <p:cxnSp>
                <p:nvCxnSpPr>
                  <p:cNvPr id="45" name="Straight Arrow Connector 44"/>
                  <p:cNvCxnSpPr>
                    <a:cxnSpLocks/>
                    <a:stCxn id="34" idx="6"/>
                    <a:endCxn id="16" idx="2"/>
                  </p:cNvCxnSpPr>
                  <p:nvPr/>
                </p:nvCxnSpPr>
                <p:spPr>
                  <a:xfrm flipV="1">
                    <a:off x="6867721" y="4363472"/>
                    <a:ext cx="1089710" cy="1012904"/>
                  </a:xfrm>
                  <a:prstGeom prst="straightConnector1">
                    <a:avLst/>
                  </a:prstGeom>
                  <a:ln w="28575" cap="sq">
                    <a:solidFill>
                      <a:srgbClr val="D71E28"/>
                    </a:solidFill>
                    <a:tailEnd type="triangle"/>
                  </a:ln>
                </p:spPr>
                <p:style>
                  <a:lnRef idx="1">
                    <a:srgbClr val="787070"/>
                  </a:lnRef>
                  <a:fillRef idx="0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48" name="Straight Arrow Connector 47"/>
                  <p:cNvCxnSpPr>
                    <a:cxnSpLocks/>
                    <a:stCxn id="34" idx="6"/>
                    <a:endCxn id="7" idx="2"/>
                  </p:cNvCxnSpPr>
                  <p:nvPr/>
                </p:nvCxnSpPr>
                <p:spPr>
                  <a:xfrm flipV="1">
                    <a:off x="6867721" y="5063784"/>
                    <a:ext cx="1090957" cy="312592"/>
                  </a:xfrm>
                  <a:prstGeom prst="straightConnector1">
                    <a:avLst/>
                  </a:prstGeom>
                  <a:ln w="28575" cap="sq">
                    <a:solidFill>
                      <a:srgbClr val="D71E28"/>
                    </a:solidFill>
                    <a:tailEnd type="triangle"/>
                  </a:ln>
                </p:spPr>
                <p:style>
                  <a:lnRef idx="1">
                    <a:srgbClr val="787070"/>
                  </a:lnRef>
                  <a:fillRef idx="0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</p:cxn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8" name="Oval 27">
                      <a:extLst>
                        <a:ext uri="{FF2B5EF4-FFF2-40B4-BE49-F238E27FC236}">
                          <a16:creationId xmlns:a16="http://schemas.microsoft.com/office/drawing/2014/main" id="{1407FDF2-A455-C404-F305-DF52865F01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89975" y="2443390"/>
                      <a:ext cx="560717" cy="534838"/>
                    </a:xfrm>
                    <a:prstGeom prst="ellipse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rgbClr val="787070"/>
                    </a:lnRef>
                    <a:fillRef idx="1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>
                        <a:lnSpc>
                          <a:spcPct val="100000"/>
                        </a:lnSpc>
                      </a:pPr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1600" dirty="0"/>
                    </a:p>
                  </p:txBody>
                </p:sp>
              </mc:Choice>
              <mc:Fallback xmlns="">
                <p:sp>
                  <p:nvSpPr>
                    <p:cNvPr id="28" name="Oval 27">
                      <a:extLst>
                        <a:ext uri="{FF2B5EF4-FFF2-40B4-BE49-F238E27FC236}">
                          <a16:creationId xmlns:a16="http://schemas.microsoft.com/office/drawing/2014/main" id="{1407FDF2-A455-C404-F305-DF52865F01F0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989975" y="2443390"/>
                      <a:ext cx="560717" cy="534838"/>
                    </a:xfrm>
                    <a:prstGeom prst="ellipse">
                      <a:avLst/>
                    </a:prstGeom>
                    <a:blipFill>
                      <a:blip r:embed="rId9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BED152D8-1D91-2038-FD3D-4F4042649594}"/>
                  </a:ext>
                </a:extLst>
              </p:cNvPr>
              <p:cNvSpPr/>
              <p:nvPr/>
            </p:nvSpPr>
            <p:spPr>
              <a:xfrm>
                <a:off x="3434963" y="1121134"/>
                <a:ext cx="4619708" cy="2695492"/>
              </a:xfrm>
              <a:prstGeom prst="rect">
                <a:avLst/>
              </a:prstGeom>
              <a:noFill/>
              <a:ln w="28575">
                <a:solidFill>
                  <a:schemeClr val="tx2"/>
                </a:solidFill>
              </a:ln>
            </p:spPr>
            <p:style>
              <a:lnRef idx="0">
                <a:srgbClr val="787070"/>
              </a:lnRef>
              <a:fillRef idx="1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0000"/>
                  </a:lnSpc>
                </a:pPr>
                <a:endParaRPr 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1026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Multilayer </a:t>
            </a:r>
            <a:r>
              <a:rPr lang="en-US" dirty="0" err="1"/>
              <a:t>Perceptrons</a:t>
            </a:r>
            <a:r>
              <a:rPr lang="en-US" dirty="0"/>
              <a:t> (MLP)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Limitations can be eliminated by stacking multiple </a:t>
            </a:r>
            <a:r>
              <a:rPr lang="en-US" dirty="0" err="1"/>
              <a:t>perceptrons</a:t>
            </a:r>
            <a:r>
              <a:rPr lang="en-US" dirty="0"/>
              <a:t>!</a:t>
            </a:r>
          </a:p>
          <a:p>
            <a:r>
              <a:rPr lang="en-US" dirty="0"/>
              <a:t>First layer: input layer (no calculation)</a:t>
            </a:r>
          </a:p>
          <a:p>
            <a:r>
              <a:rPr lang="en-US" dirty="0"/>
              <a:t>Mid layers: hidden layer (run calculation)</a:t>
            </a:r>
          </a:p>
          <a:p>
            <a:r>
              <a:rPr lang="en-US" dirty="0"/>
              <a:t>Last layer: output layer (run calculation)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14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B51DB84-67B9-B108-9EA1-B901E2AA1681}"/>
              </a:ext>
            </a:extLst>
          </p:cNvPr>
          <p:cNvGrpSpPr/>
          <p:nvPr/>
        </p:nvGrpSpPr>
        <p:grpSpPr>
          <a:xfrm>
            <a:off x="3499343" y="1463040"/>
            <a:ext cx="5191619" cy="3092975"/>
            <a:chOff x="3115733" y="1154545"/>
            <a:chExt cx="5800308" cy="3466460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9ED7AD22-DA5B-D2E7-1673-F4BB6A9BC850}"/>
                </a:ext>
              </a:extLst>
            </p:cNvPr>
            <p:cNvGrpSpPr/>
            <p:nvPr/>
          </p:nvGrpSpPr>
          <p:grpSpPr>
            <a:xfrm>
              <a:off x="3274265" y="1293187"/>
              <a:ext cx="5641776" cy="3327818"/>
              <a:chOff x="5788943" y="3245923"/>
              <a:chExt cx="5641776" cy="3327818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5788943" y="3245923"/>
                <a:ext cx="4252873" cy="3327818"/>
                <a:chOff x="6095153" y="3301582"/>
                <a:chExt cx="4252873" cy="3327818"/>
              </a:xfrm>
            </p:grpSpPr>
            <p:grpSp>
              <p:nvGrpSpPr>
                <p:cNvPr id="35" name="Group 34"/>
                <p:cNvGrpSpPr/>
                <p:nvPr/>
              </p:nvGrpSpPr>
              <p:grpSpPr>
                <a:xfrm>
                  <a:off x="6095153" y="3301582"/>
                  <a:ext cx="4252873" cy="3327818"/>
                  <a:chOff x="6095153" y="3301582"/>
                  <a:chExt cx="4252873" cy="3327818"/>
                </a:xfrm>
              </p:grpSpPr>
              <p:grpSp>
                <p:nvGrpSpPr>
                  <p:cNvPr id="27" name="Group 26"/>
                  <p:cNvGrpSpPr/>
                  <p:nvPr/>
                </p:nvGrpSpPr>
                <p:grpSpPr>
                  <a:xfrm>
                    <a:off x="6095153" y="3301582"/>
                    <a:ext cx="4252873" cy="3327818"/>
                    <a:chOff x="7386611" y="790478"/>
                    <a:chExt cx="4252873" cy="3327818"/>
                  </a:xfrm>
                </p:grpSpPr>
                <p:sp>
                  <p:nvSpPr>
                    <p:cNvPr id="5" name="Oval 4"/>
                    <p:cNvSpPr/>
                    <p:nvPr/>
                  </p:nvSpPr>
                  <p:spPr>
                    <a:xfrm>
                      <a:off x="7599087" y="1180744"/>
                      <a:ext cx="560717" cy="534838"/>
                    </a:xfrm>
                    <a:prstGeom prst="ellipse">
                      <a:avLst/>
                    </a:prstGeom>
                    <a:ln>
                      <a:noFill/>
                    </a:ln>
                  </p:spPr>
                  <p:style>
                    <a:lnRef idx="0">
                      <a:srgbClr val="787070"/>
                    </a:lnRef>
                    <a:fillRef idx="1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/>
                    </a:p>
                  </p:txBody>
                </p:sp>
                <p:sp>
                  <p:nvSpPr>
                    <p:cNvPr id="6" name="Oval 5"/>
                    <p:cNvSpPr/>
                    <p:nvPr/>
                  </p:nvSpPr>
                  <p:spPr>
                    <a:xfrm>
                      <a:off x="7599086" y="1862801"/>
                      <a:ext cx="560717" cy="534838"/>
                    </a:xfrm>
                    <a:prstGeom prst="ellipse">
                      <a:avLst/>
                    </a:prstGeom>
                    <a:ln>
                      <a:noFill/>
                    </a:ln>
                  </p:spPr>
                  <p:style>
                    <a:lnRef idx="0">
                      <a:srgbClr val="787070"/>
                    </a:lnRef>
                    <a:fillRef idx="1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/>
                    </a:p>
                  </p:txBody>
                </p:sp>
                <p:sp>
                  <p:nvSpPr>
                    <p:cNvPr id="7" name="Oval 6"/>
                    <p:cNvSpPr/>
                    <p:nvPr/>
                  </p:nvSpPr>
                  <p:spPr>
                    <a:xfrm>
                      <a:off x="9250136" y="2285261"/>
                      <a:ext cx="560717" cy="534838"/>
                    </a:xfrm>
                    <a:prstGeom prst="ellipse">
                      <a:avLst/>
                    </a:prstGeom>
                    <a:solidFill>
                      <a:srgbClr val="FF755E"/>
                    </a:solidFill>
                    <a:ln>
                      <a:noFill/>
                    </a:ln>
                  </p:spPr>
                  <p:style>
                    <a:lnRef idx="0">
                      <a:srgbClr val="787070"/>
                    </a:lnRef>
                    <a:fillRef idx="1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/>
                    </a:p>
                  </p:txBody>
                </p:sp>
                <p:cxnSp>
                  <p:nvCxnSpPr>
                    <p:cNvPr id="8" name="Straight Arrow Connector 7"/>
                    <p:cNvCxnSpPr>
                      <a:stCxn id="5" idx="6"/>
                      <a:endCxn id="7" idx="2"/>
                    </p:cNvCxnSpPr>
                    <p:nvPr/>
                  </p:nvCxnSpPr>
                  <p:spPr>
                    <a:xfrm>
                      <a:off x="8159804" y="1448163"/>
                      <a:ext cx="1090332" cy="1104517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  <p:cxnSp>
                  <p:nvCxnSpPr>
                    <p:cNvPr id="9" name="Straight Arrow Connector 8"/>
                    <p:cNvCxnSpPr>
                      <a:stCxn id="6" idx="6"/>
                      <a:endCxn id="7" idx="2"/>
                    </p:cNvCxnSpPr>
                    <p:nvPr/>
                  </p:nvCxnSpPr>
                  <p:spPr>
                    <a:xfrm>
                      <a:off x="8159803" y="2130220"/>
                      <a:ext cx="1090333" cy="422460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  <p:sp>
                  <p:nvSpPr>
                    <p:cNvPr id="11" name="TextBox 10"/>
                    <p:cNvSpPr txBox="1"/>
                    <p:nvPr/>
                  </p:nvSpPr>
                  <p:spPr>
                    <a:xfrm>
                      <a:off x="7386611" y="3323528"/>
                      <a:ext cx="1049986" cy="28210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buSzPct val="100000"/>
                      </a:pPr>
                      <a:r>
                        <a:rPr lang="en-US" sz="1600" dirty="0"/>
                        <a:t>Input layer</a:t>
                      </a:r>
                    </a:p>
                  </p:txBody>
                </p:sp>
                <p:sp>
                  <p:nvSpPr>
                    <p:cNvPr id="12" name="TextBox 11"/>
                    <p:cNvSpPr txBox="1"/>
                    <p:nvPr/>
                  </p:nvSpPr>
                  <p:spPr>
                    <a:xfrm>
                      <a:off x="8858557" y="3799831"/>
                      <a:ext cx="1341380" cy="3184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buSzPct val="100000"/>
                      </a:pPr>
                      <a:r>
                        <a:rPr lang="en-US" sz="1600" dirty="0"/>
                        <a:t>Hidden layer</a:t>
                      </a:r>
                    </a:p>
                  </p:txBody>
                </p:sp>
                <p:sp>
                  <p:nvSpPr>
                    <p:cNvPr id="13" name="Oval 12"/>
                    <p:cNvSpPr/>
                    <p:nvPr/>
                  </p:nvSpPr>
                  <p:spPr>
                    <a:xfrm>
                      <a:off x="10632776" y="1600851"/>
                      <a:ext cx="560717" cy="534838"/>
                    </a:xfrm>
                    <a:prstGeom prst="ellipse">
                      <a:avLst/>
                    </a:prstGeom>
                    <a:solidFill>
                      <a:srgbClr val="FF755E"/>
                    </a:solidFill>
                    <a:ln>
                      <a:noFill/>
                    </a:ln>
                  </p:spPr>
                  <p:style>
                    <a:lnRef idx="0">
                      <a:srgbClr val="787070"/>
                    </a:lnRef>
                    <a:fillRef idx="1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/>
                    </a:p>
                  </p:txBody>
                </p:sp>
                <p:cxnSp>
                  <p:nvCxnSpPr>
                    <p:cNvPr id="14" name="Straight Arrow Connector 13"/>
                    <p:cNvCxnSpPr>
                      <a:stCxn id="7" idx="6"/>
                      <a:endCxn id="13" idx="2"/>
                    </p:cNvCxnSpPr>
                    <p:nvPr/>
                  </p:nvCxnSpPr>
                  <p:spPr>
                    <a:xfrm flipV="1">
                      <a:off x="9810853" y="1868270"/>
                      <a:ext cx="821923" cy="684410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  <p:sp>
                  <p:nvSpPr>
                    <p:cNvPr id="15" name="TextBox 14"/>
                    <p:cNvSpPr txBox="1"/>
                    <p:nvPr/>
                  </p:nvSpPr>
                  <p:spPr>
                    <a:xfrm>
                      <a:off x="10298104" y="3286843"/>
                      <a:ext cx="1341380" cy="3184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buSzPct val="100000"/>
                      </a:pPr>
                      <a:r>
                        <a:rPr lang="en-US" sz="1600" dirty="0"/>
                        <a:t>Output layer</a:t>
                      </a:r>
                    </a:p>
                  </p:txBody>
                </p:sp>
                <p:sp>
                  <p:nvSpPr>
                    <p:cNvPr id="16" name="Oval 15"/>
                    <p:cNvSpPr/>
                    <p:nvPr/>
                  </p:nvSpPr>
                  <p:spPr>
                    <a:xfrm>
                      <a:off x="9248889" y="1584949"/>
                      <a:ext cx="560717" cy="534838"/>
                    </a:xfrm>
                    <a:prstGeom prst="ellipse">
                      <a:avLst/>
                    </a:prstGeom>
                    <a:solidFill>
                      <a:srgbClr val="FF755E"/>
                    </a:solidFill>
                    <a:ln>
                      <a:noFill/>
                    </a:ln>
                  </p:spPr>
                  <p:style>
                    <a:lnRef idx="0">
                      <a:srgbClr val="787070"/>
                    </a:lnRef>
                    <a:fillRef idx="1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/>
                    </a:p>
                  </p:txBody>
                </p:sp>
                <p:sp>
                  <p:nvSpPr>
                    <p:cNvPr id="17" name="Oval 16"/>
                    <p:cNvSpPr/>
                    <p:nvPr/>
                  </p:nvSpPr>
                  <p:spPr>
                    <a:xfrm>
                      <a:off x="9280175" y="3084985"/>
                      <a:ext cx="560717" cy="534838"/>
                    </a:xfrm>
                    <a:prstGeom prst="ellipse">
                      <a:avLst/>
                    </a:prstGeom>
                    <a:solidFill>
                      <a:srgbClr val="FF755E"/>
                    </a:solidFill>
                    <a:ln>
                      <a:noFill/>
                    </a:ln>
                  </p:spPr>
                  <p:style>
                    <a:lnRef idx="0">
                      <a:srgbClr val="787070"/>
                    </a:lnRef>
                    <a:fillRef idx="1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/>
                    </a:p>
                  </p:txBody>
                </p:sp>
                <p:sp>
                  <p:nvSpPr>
                    <p:cNvPr id="18" name="Oval 17"/>
                    <p:cNvSpPr/>
                    <p:nvPr/>
                  </p:nvSpPr>
                  <p:spPr>
                    <a:xfrm>
                      <a:off x="9248888" y="790478"/>
                      <a:ext cx="560717" cy="534838"/>
                    </a:xfrm>
                    <a:prstGeom prst="ellipse">
                      <a:avLst/>
                    </a:prstGeom>
                    <a:solidFill>
                      <a:srgbClr val="FF755E"/>
                    </a:solidFill>
                    <a:ln>
                      <a:noFill/>
                    </a:ln>
                  </p:spPr>
                  <p:style>
                    <a:lnRef idx="0">
                      <a:srgbClr val="787070"/>
                    </a:lnRef>
                    <a:fillRef idx="1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/>
                    </a:p>
                  </p:txBody>
                </p:sp>
                <p:cxnSp>
                  <p:nvCxnSpPr>
                    <p:cNvPr id="19" name="Straight Arrow Connector 18"/>
                    <p:cNvCxnSpPr>
                      <a:stCxn id="6" idx="6"/>
                      <a:endCxn id="17" idx="2"/>
                    </p:cNvCxnSpPr>
                    <p:nvPr/>
                  </p:nvCxnSpPr>
                  <p:spPr>
                    <a:xfrm>
                      <a:off x="8159803" y="2130220"/>
                      <a:ext cx="1120372" cy="1222184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  <p:cxnSp>
                  <p:nvCxnSpPr>
                    <p:cNvPr id="20" name="Straight Arrow Connector 19"/>
                    <p:cNvCxnSpPr>
                      <a:stCxn id="6" idx="6"/>
                      <a:endCxn id="16" idx="2"/>
                    </p:cNvCxnSpPr>
                    <p:nvPr/>
                  </p:nvCxnSpPr>
                  <p:spPr>
                    <a:xfrm flipV="1">
                      <a:off x="8159803" y="1852368"/>
                      <a:ext cx="1089086" cy="277852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  <p:cxnSp>
                  <p:nvCxnSpPr>
                    <p:cNvPr id="21" name="Straight Arrow Connector 20"/>
                    <p:cNvCxnSpPr>
                      <a:stCxn id="5" idx="6"/>
                      <a:endCxn id="17" idx="2"/>
                    </p:cNvCxnSpPr>
                    <p:nvPr/>
                  </p:nvCxnSpPr>
                  <p:spPr>
                    <a:xfrm>
                      <a:off x="8159804" y="1448163"/>
                      <a:ext cx="1120371" cy="1904241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  <p:cxnSp>
                  <p:nvCxnSpPr>
                    <p:cNvPr id="22" name="Straight Arrow Connector 21"/>
                    <p:cNvCxnSpPr>
                      <a:stCxn id="5" idx="6"/>
                      <a:endCxn id="16" idx="2"/>
                    </p:cNvCxnSpPr>
                    <p:nvPr/>
                  </p:nvCxnSpPr>
                  <p:spPr>
                    <a:xfrm>
                      <a:off x="8159804" y="1448163"/>
                      <a:ext cx="1089085" cy="404205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  <p:cxnSp>
                  <p:nvCxnSpPr>
                    <p:cNvPr id="23" name="Straight Arrow Connector 22"/>
                    <p:cNvCxnSpPr>
                      <a:stCxn id="18" idx="6"/>
                      <a:endCxn id="13" idx="2"/>
                    </p:cNvCxnSpPr>
                    <p:nvPr/>
                  </p:nvCxnSpPr>
                  <p:spPr>
                    <a:xfrm>
                      <a:off x="9809605" y="1057897"/>
                      <a:ext cx="823171" cy="810373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  <p:cxnSp>
                  <p:nvCxnSpPr>
                    <p:cNvPr id="24" name="Straight Arrow Connector 23"/>
                    <p:cNvCxnSpPr>
                      <a:stCxn id="16" idx="6"/>
                      <a:endCxn id="13" idx="2"/>
                    </p:cNvCxnSpPr>
                    <p:nvPr/>
                  </p:nvCxnSpPr>
                  <p:spPr>
                    <a:xfrm>
                      <a:off x="9809606" y="1852368"/>
                      <a:ext cx="823170" cy="15902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  <p:cxnSp>
                  <p:nvCxnSpPr>
                    <p:cNvPr id="25" name="Straight Arrow Connector 24"/>
                    <p:cNvCxnSpPr>
                      <a:stCxn id="17" idx="6"/>
                      <a:endCxn id="13" idx="2"/>
                    </p:cNvCxnSpPr>
                    <p:nvPr/>
                  </p:nvCxnSpPr>
                  <p:spPr>
                    <a:xfrm flipV="1">
                      <a:off x="9840892" y="1868270"/>
                      <a:ext cx="791884" cy="1484134"/>
                    </a:xfrm>
                    <a:prstGeom prst="straightConnector1">
                      <a:avLst/>
                    </a:prstGeom>
                    <a:ln w="28575" cap="sq">
                      <a:solidFill>
                        <a:srgbClr val="D71E28"/>
                      </a:solidFill>
                      <a:tailEnd type="triangle"/>
                    </a:ln>
                  </p:spPr>
                  <p:style>
                    <a:lnRef idx="1">
                      <a:srgbClr val="787070"/>
                    </a:lnRef>
                    <a:fillRef idx="0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</p:cxnSp>
              </p:grpSp>
              <p:sp>
                <p:nvSpPr>
                  <p:cNvPr id="34" name="Oval 33"/>
                  <p:cNvSpPr/>
                  <p:nvPr/>
                </p:nvSpPr>
                <p:spPr>
                  <a:xfrm>
                    <a:off x="6307004" y="5061251"/>
                    <a:ext cx="560717" cy="534838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:endParaRPr lang="en-US" sz="1600" dirty="0"/>
                  </a:p>
                </p:txBody>
              </p:sp>
            </p:grpSp>
            <p:cxnSp>
              <p:nvCxnSpPr>
                <p:cNvPr id="42" name="Straight Arrow Connector 41"/>
                <p:cNvCxnSpPr>
                  <a:stCxn id="34" idx="6"/>
                  <a:endCxn id="18" idx="2"/>
                </p:cNvCxnSpPr>
                <p:nvPr/>
              </p:nvCxnSpPr>
              <p:spPr>
                <a:xfrm flipV="1">
                  <a:off x="6867721" y="3569001"/>
                  <a:ext cx="1089709" cy="175966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5" name="Straight Arrow Connector 44"/>
                <p:cNvCxnSpPr>
                  <a:stCxn id="34" idx="6"/>
                  <a:endCxn id="16" idx="2"/>
                </p:cNvCxnSpPr>
                <p:nvPr/>
              </p:nvCxnSpPr>
              <p:spPr>
                <a:xfrm flipV="1">
                  <a:off x="6867721" y="4363472"/>
                  <a:ext cx="1089710" cy="96519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8" name="Straight Arrow Connector 47"/>
                <p:cNvCxnSpPr>
                  <a:stCxn id="34" idx="6"/>
                  <a:endCxn id="7" idx="2"/>
                </p:cNvCxnSpPr>
                <p:nvPr/>
              </p:nvCxnSpPr>
              <p:spPr>
                <a:xfrm flipV="1">
                  <a:off x="6867721" y="5063784"/>
                  <a:ext cx="1090957" cy="26488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1" name="Straight Arrow Connector 50"/>
                <p:cNvCxnSpPr>
                  <a:stCxn id="34" idx="6"/>
                  <a:endCxn id="17" idx="2"/>
                </p:cNvCxnSpPr>
                <p:nvPr/>
              </p:nvCxnSpPr>
              <p:spPr>
                <a:xfrm>
                  <a:off x="6867721" y="5328670"/>
                  <a:ext cx="1120996" cy="53483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4" name="Straight Arrow Connector 53"/>
                <p:cNvCxnSpPr>
                  <a:stCxn id="6" idx="6"/>
                  <a:endCxn id="18" idx="2"/>
                </p:cNvCxnSpPr>
                <p:nvPr/>
              </p:nvCxnSpPr>
              <p:spPr>
                <a:xfrm flipV="1">
                  <a:off x="6868345" y="3569001"/>
                  <a:ext cx="1089085" cy="107232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0" name="Straight Arrow Connector 59"/>
                <p:cNvCxnSpPr>
                  <a:stCxn id="5" idx="6"/>
                  <a:endCxn id="18" idx="2"/>
                </p:cNvCxnSpPr>
                <p:nvPr/>
              </p:nvCxnSpPr>
              <p:spPr>
                <a:xfrm flipV="1">
                  <a:off x="6868346" y="3569001"/>
                  <a:ext cx="1089084" cy="39026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ABC43D6D-D971-4D89-DA54-B64E5E19463A}"/>
                  </a:ext>
                </a:extLst>
              </p:cNvPr>
              <p:cNvGrpSpPr/>
              <p:nvPr/>
            </p:nvGrpSpPr>
            <p:grpSpPr>
              <a:xfrm>
                <a:off x="8211938" y="3566488"/>
                <a:ext cx="3218781" cy="2486431"/>
                <a:chOff x="8211938" y="3566488"/>
                <a:chExt cx="3218781" cy="2486431"/>
              </a:xfrm>
            </p:grpSpPr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B33BD59A-11A1-BC60-58C2-BEE7038B835A}"/>
                    </a:ext>
                  </a:extLst>
                </p:cNvPr>
                <p:cNvSpPr/>
                <p:nvPr/>
              </p:nvSpPr>
              <p:spPr>
                <a:xfrm>
                  <a:off x="9039164" y="4743822"/>
                  <a:ext cx="560717" cy="5348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5502E923-CC0A-E1AD-219D-C928291C0509}"/>
                    </a:ext>
                  </a:extLst>
                </p:cNvPr>
                <p:cNvCxnSpPr>
                  <a:cxnSpLocks/>
                  <a:stCxn id="7" idx="6"/>
                  <a:endCxn id="31" idx="2"/>
                </p:cNvCxnSpPr>
                <p:nvPr/>
              </p:nvCxnSpPr>
              <p:spPr>
                <a:xfrm>
                  <a:off x="8213185" y="5008125"/>
                  <a:ext cx="825979" cy="311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D1970371-80F6-947C-288E-BAE53A64FBAC}"/>
                    </a:ext>
                  </a:extLst>
                </p:cNvPr>
                <p:cNvCxnSpPr>
                  <a:cxnSpLocks/>
                  <a:endCxn id="31" idx="2"/>
                </p:cNvCxnSpPr>
                <p:nvPr/>
              </p:nvCxnSpPr>
              <p:spPr>
                <a:xfrm>
                  <a:off x="8214432" y="3566488"/>
                  <a:ext cx="824732" cy="144475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36" name="Straight Arrow Connector 35">
                  <a:extLst>
                    <a:ext uri="{FF2B5EF4-FFF2-40B4-BE49-F238E27FC236}">
                      <a16:creationId xmlns:a16="http://schemas.microsoft.com/office/drawing/2014/main" id="{53FE3A5C-2528-66CC-B3E7-2AE0A145EC88}"/>
                    </a:ext>
                  </a:extLst>
                </p:cNvPr>
                <p:cNvCxnSpPr>
                  <a:cxnSpLocks/>
                  <a:stCxn id="16" idx="6"/>
                  <a:endCxn id="31" idx="2"/>
                </p:cNvCxnSpPr>
                <p:nvPr/>
              </p:nvCxnSpPr>
              <p:spPr>
                <a:xfrm>
                  <a:off x="8211938" y="4307813"/>
                  <a:ext cx="827226" cy="70342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6B4EA1E3-A860-043E-FBFA-7D8B1856666A}"/>
                    </a:ext>
                  </a:extLst>
                </p:cNvPr>
                <p:cNvCxnSpPr>
                  <a:cxnSpLocks/>
                  <a:stCxn id="17" idx="6"/>
                  <a:endCxn id="31" idx="2"/>
                </p:cNvCxnSpPr>
                <p:nvPr/>
              </p:nvCxnSpPr>
              <p:spPr>
                <a:xfrm flipV="1">
                  <a:off x="8243224" y="5011241"/>
                  <a:ext cx="795940" cy="79660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E2589FEF-5D6D-0A03-8A0A-7C0331F78BC2}"/>
                    </a:ext>
                  </a:extLst>
                </p:cNvPr>
                <p:cNvSpPr/>
                <p:nvPr/>
              </p:nvSpPr>
              <p:spPr>
                <a:xfrm>
                  <a:off x="10412443" y="4066173"/>
                  <a:ext cx="560717" cy="534838"/>
                </a:xfrm>
                <a:prstGeom prst="ellipse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555F4A2E-2BFE-D22F-6060-9D77891A6B2A}"/>
                    </a:ext>
                  </a:extLst>
                </p:cNvPr>
                <p:cNvSpPr/>
                <p:nvPr/>
              </p:nvSpPr>
              <p:spPr>
                <a:xfrm>
                  <a:off x="10438652" y="4750856"/>
                  <a:ext cx="560717" cy="534838"/>
                </a:xfrm>
                <a:prstGeom prst="ellipse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46" name="Straight Arrow Connector 45">
                  <a:extLst>
                    <a:ext uri="{FF2B5EF4-FFF2-40B4-BE49-F238E27FC236}">
                      <a16:creationId xmlns:a16="http://schemas.microsoft.com/office/drawing/2014/main" id="{8388ABCB-5DB9-81DB-9115-25C793E0430E}"/>
                    </a:ext>
                  </a:extLst>
                </p:cNvPr>
                <p:cNvCxnSpPr/>
                <p:nvPr/>
              </p:nvCxnSpPr>
              <p:spPr>
                <a:xfrm>
                  <a:off x="9594577" y="4310164"/>
                  <a:ext cx="823170" cy="15902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7" name="Straight Arrow Connector 46">
                  <a:extLst>
                    <a:ext uri="{FF2B5EF4-FFF2-40B4-BE49-F238E27FC236}">
                      <a16:creationId xmlns:a16="http://schemas.microsoft.com/office/drawing/2014/main" id="{84538BE7-759D-6394-0C9B-9357A989C937}"/>
                    </a:ext>
                  </a:extLst>
                </p:cNvPr>
                <p:cNvCxnSpPr/>
                <p:nvPr/>
              </p:nvCxnSpPr>
              <p:spPr>
                <a:xfrm>
                  <a:off x="9611657" y="5010324"/>
                  <a:ext cx="823170" cy="15902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6F2E031-ED48-7AF3-BB10-09436EADB862}"/>
                    </a:ext>
                  </a:extLst>
                </p:cNvPr>
                <p:cNvSpPr txBox="1"/>
                <p:nvPr/>
              </p:nvSpPr>
              <p:spPr>
                <a:xfrm>
                  <a:off x="10089339" y="5734454"/>
                  <a:ext cx="1341380" cy="31846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:r>
                    <a:rPr lang="en-US" sz="1600" dirty="0"/>
                    <a:t>Output</a:t>
                  </a:r>
                </a:p>
              </p:txBody>
            </p:sp>
          </p:grp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57D21E4-05E2-1585-584B-3E396CA0D95D}"/>
                </a:ext>
              </a:extLst>
            </p:cNvPr>
            <p:cNvSpPr/>
            <p:nvPr/>
          </p:nvSpPr>
          <p:spPr>
            <a:xfrm>
              <a:off x="3115733" y="1154545"/>
              <a:ext cx="5800308" cy="3466460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93964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Networks (DNN)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It’s an ANN with a deep stack of hidden layers (10~100+).</a:t>
            </a:r>
          </a:p>
          <a:p>
            <a:r>
              <a:rPr lang="en-US" dirty="0"/>
              <a:t>Flexible choice of activation functions.</a:t>
            </a:r>
          </a:p>
          <a:p>
            <a:r>
              <a:rPr lang="en-US" dirty="0"/>
              <a:t>A large enough DNN with non-linear activations can theoretically approximate any continuous function.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15</a:t>
            </a:fld>
            <a:endParaRPr lang="en-US"/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CC96F42C-56E4-C825-B35C-5DD4217CE107}"/>
              </a:ext>
            </a:extLst>
          </p:cNvPr>
          <p:cNvGrpSpPr/>
          <p:nvPr/>
        </p:nvGrpSpPr>
        <p:grpSpPr>
          <a:xfrm>
            <a:off x="3029527" y="1463040"/>
            <a:ext cx="6132945" cy="3491345"/>
            <a:chOff x="4747491" y="581891"/>
            <a:chExt cx="6132945" cy="3491345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1CA1DB79-DC1C-555B-C3D4-03F8025EF24C}"/>
                </a:ext>
              </a:extLst>
            </p:cNvPr>
            <p:cNvGrpSpPr/>
            <p:nvPr/>
          </p:nvGrpSpPr>
          <p:grpSpPr>
            <a:xfrm>
              <a:off x="4819945" y="761138"/>
              <a:ext cx="5951633" cy="3170781"/>
              <a:chOff x="3471436" y="886691"/>
              <a:chExt cx="5951633" cy="3170781"/>
            </a:xfrm>
          </p:grpSpPr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>
                <a:off x="3471436" y="886691"/>
                <a:ext cx="4944925" cy="3170781"/>
                <a:chOff x="3804666" y="1562149"/>
                <a:chExt cx="7009565" cy="4494666"/>
              </a:xfrm>
            </p:grpSpPr>
            <p:sp>
              <p:nvSpPr>
                <p:cNvPr id="6" name="Oval 5"/>
                <p:cNvSpPr/>
                <p:nvPr/>
              </p:nvSpPr>
              <p:spPr>
                <a:xfrm>
                  <a:off x="4263351" y="2944518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7" name="Oval 6"/>
                <p:cNvSpPr/>
                <p:nvPr/>
              </p:nvSpPr>
              <p:spPr>
                <a:xfrm>
                  <a:off x="4263350" y="3626575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8" name="Oval 7"/>
                <p:cNvSpPr/>
                <p:nvPr/>
              </p:nvSpPr>
              <p:spPr>
                <a:xfrm>
                  <a:off x="5802810" y="3639667"/>
                  <a:ext cx="560717" cy="5348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9" name="Straight Arrow Connector 8"/>
                <p:cNvCxnSpPr>
                  <a:stCxn id="6" idx="6"/>
                  <a:endCxn id="8" idx="2"/>
                </p:cNvCxnSpPr>
                <p:nvPr/>
              </p:nvCxnSpPr>
              <p:spPr>
                <a:xfrm>
                  <a:off x="4824068" y="3211937"/>
                  <a:ext cx="978742" cy="69514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10" name="Straight Arrow Connector 9"/>
                <p:cNvCxnSpPr>
                  <a:stCxn id="7" idx="6"/>
                  <a:endCxn id="8" idx="2"/>
                </p:cNvCxnSpPr>
                <p:nvPr/>
              </p:nvCxnSpPr>
              <p:spPr>
                <a:xfrm>
                  <a:off x="4824066" y="3893994"/>
                  <a:ext cx="978744" cy="13092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11" name="Oval 10"/>
                <p:cNvSpPr/>
                <p:nvPr/>
              </p:nvSpPr>
              <p:spPr>
                <a:xfrm>
                  <a:off x="7103074" y="3642200"/>
                  <a:ext cx="560717" cy="534838"/>
                </a:xfrm>
                <a:prstGeom prst="ellipse">
                  <a:avLst/>
                </a:prstGeom>
                <a:solidFill>
                  <a:srgbClr val="FFF1B2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12" name="Straight Arrow Connector 11"/>
                <p:cNvCxnSpPr>
                  <a:stCxn id="8" idx="6"/>
                  <a:endCxn id="11" idx="2"/>
                </p:cNvCxnSpPr>
                <p:nvPr/>
              </p:nvCxnSpPr>
              <p:spPr>
                <a:xfrm>
                  <a:off x="6363527" y="3907086"/>
                  <a:ext cx="739547" cy="253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13" name="Oval 12"/>
                <p:cNvSpPr/>
                <p:nvPr/>
              </p:nvSpPr>
              <p:spPr>
                <a:xfrm>
                  <a:off x="5801563" y="2926263"/>
                  <a:ext cx="560717" cy="5348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14" name="Oval 13"/>
                <p:cNvSpPr/>
                <p:nvPr/>
              </p:nvSpPr>
              <p:spPr>
                <a:xfrm>
                  <a:off x="5832849" y="4426299"/>
                  <a:ext cx="560717" cy="5348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15" name="Oval 14"/>
                <p:cNvSpPr/>
                <p:nvPr/>
              </p:nvSpPr>
              <p:spPr>
                <a:xfrm>
                  <a:off x="5801562" y="2131792"/>
                  <a:ext cx="560717" cy="5348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16" name="Straight Arrow Connector 15"/>
                <p:cNvCxnSpPr>
                  <a:stCxn id="7" idx="6"/>
                  <a:endCxn id="14" idx="2"/>
                </p:cNvCxnSpPr>
                <p:nvPr/>
              </p:nvCxnSpPr>
              <p:spPr>
                <a:xfrm>
                  <a:off x="4824067" y="3893994"/>
                  <a:ext cx="1008782" cy="79972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17" name="Straight Arrow Connector 16"/>
                <p:cNvCxnSpPr>
                  <a:stCxn id="7" idx="6"/>
                  <a:endCxn id="13" idx="2"/>
                </p:cNvCxnSpPr>
                <p:nvPr/>
              </p:nvCxnSpPr>
              <p:spPr>
                <a:xfrm flipV="1">
                  <a:off x="4824067" y="3193682"/>
                  <a:ext cx="977496" cy="700312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18" name="Straight Arrow Connector 17"/>
                <p:cNvCxnSpPr>
                  <a:stCxn id="6" idx="6"/>
                  <a:endCxn id="14" idx="2"/>
                </p:cNvCxnSpPr>
                <p:nvPr/>
              </p:nvCxnSpPr>
              <p:spPr>
                <a:xfrm>
                  <a:off x="4824068" y="3211937"/>
                  <a:ext cx="1008781" cy="148178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19" name="Straight Arrow Connector 18"/>
                <p:cNvCxnSpPr>
                  <a:stCxn id="6" idx="6"/>
                  <a:endCxn id="13" idx="2"/>
                </p:cNvCxnSpPr>
                <p:nvPr/>
              </p:nvCxnSpPr>
              <p:spPr>
                <a:xfrm flipV="1">
                  <a:off x="4824068" y="3193682"/>
                  <a:ext cx="977495" cy="18255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20" name="Straight Arrow Connector 19"/>
                <p:cNvCxnSpPr>
                  <a:stCxn id="15" idx="6"/>
                  <a:endCxn id="11" idx="2"/>
                </p:cNvCxnSpPr>
                <p:nvPr/>
              </p:nvCxnSpPr>
              <p:spPr>
                <a:xfrm>
                  <a:off x="6362279" y="2399211"/>
                  <a:ext cx="740795" cy="151040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21" name="Straight Arrow Connector 20"/>
                <p:cNvCxnSpPr>
                  <a:stCxn id="13" idx="6"/>
                  <a:endCxn id="11" idx="2"/>
                </p:cNvCxnSpPr>
                <p:nvPr/>
              </p:nvCxnSpPr>
              <p:spPr>
                <a:xfrm>
                  <a:off x="6362279" y="3193682"/>
                  <a:ext cx="740795" cy="71593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22" name="Straight Arrow Connector 21"/>
                <p:cNvCxnSpPr>
                  <a:stCxn id="14" idx="6"/>
                  <a:endCxn id="11" idx="2"/>
                </p:cNvCxnSpPr>
                <p:nvPr/>
              </p:nvCxnSpPr>
              <p:spPr>
                <a:xfrm flipV="1">
                  <a:off x="6393565" y="3909619"/>
                  <a:ext cx="709509" cy="78409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23" name="Oval 22"/>
                <p:cNvSpPr/>
                <p:nvPr/>
              </p:nvSpPr>
              <p:spPr>
                <a:xfrm>
                  <a:off x="7103073" y="2926263"/>
                  <a:ext cx="560717" cy="534838"/>
                </a:xfrm>
                <a:prstGeom prst="ellipse">
                  <a:avLst/>
                </a:prstGeom>
                <a:solidFill>
                  <a:srgbClr val="FFF1B2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24" name="Oval 23"/>
                <p:cNvSpPr/>
                <p:nvPr/>
              </p:nvSpPr>
              <p:spPr>
                <a:xfrm>
                  <a:off x="8274893" y="3647720"/>
                  <a:ext cx="560717" cy="534838"/>
                </a:xfrm>
                <a:prstGeom prst="ellipse">
                  <a:avLst/>
                </a:prstGeom>
                <a:solidFill>
                  <a:srgbClr val="FFA6B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25" name="Oval 24"/>
                <p:cNvSpPr/>
                <p:nvPr/>
              </p:nvSpPr>
              <p:spPr>
                <a:xfrm>
                  <a:off x="8266902" y="2926263"/>
                  <a:ext cx="560717" cy="534838"/>
                </a:xfrm>
                <a:prstGeom prst="ellipse">
                  <a:avLst/>
                </a:prstGeom>
                <a:solidFill>
                  <a:srgbClr val="FFA6B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26" name="Oval 25"/>
                <p:cNvSpPr/>
                <p:nvPr/>
              </p:nvSpPr>
              <p:spPr>
                <a:xfrm>
                  <a:off x="8298188" y="4426299"/>
                  <a:ext cx="560717" cy="534838"/>
                </a:xfrm>
                <a:prstGeom prst="ellipse">
                  <a:avLst/>
                </a:prstGeom>
                <a:solidFill>
                  <a:srgbClr val="FFA6B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8266901" y="2131792"/>
                  <a:ext cx="560717" cy="534838"/>
                </a:xfrm>
                <a:prstGeom prst="ellipse">
                  <a:avLst/>
                </a:prstGeom>
                <a:solidFill>
                  <a:srgbClr val="FFA6B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4258786" y="1562149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4258785" y="2244206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>
                  <a:off x="4258786" y="4421260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4258785" y="5103317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9799626" y="3193284"/>
                  <a:ext cx="560717" cy="534838"/>
                </a:xfrm>
                <a:prstGeom prst="ellipse">
                  <a:avLst/>
                </a:prstGeom>
                <a:solidFill>
                  <a:srgbClr val="F2A5DC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33" name="Oval 32"/>
                <p:cNvSpPr/>
                <p:nvPr/>
              </p:nvSpPr>
              <p:spPr>
                <a:xfrm>
                  <a:off x="9821243" y="3910120"/>
                  <a:ext cx="560717" cy="534838"/>
                </a:xfrm>
                <a:prstGeom prst="ellipse">
                  <a:avLst/>
                </a:prstGeom>
                <a:solidFill>
                  <a:srgbClr val="F2A5DC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35" name="Oval 34"/>
                <p:cNvSpPr/>
                <p:nvPr/>
              </p:nvSpPr>
              <p:spPr>
                <a:xfrm>
                  <a:off x="9812846" y="2463299"/>
                  <a:ext cx="560717" cy="534838"/>
                </a:xfrm>
                <a:prstGeom prst="ellipse">
                  <a:avLst/>
                </a:prstGeom>
                <a:solidFill>
                  <a:srgbClr val="F2A5DC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38" name="Straight Arrow Connector 37"/>
                <p:cNvCxnSpPr>
                  <a:stCxn id="30" idx="6"/>
                  <a:endCxn id="15" idx="2"/>
                </p:cNvCxnSpPr>
                <p:nvPr/>
              </p:nvCxnSpPr>
              <p:spPr>
                <a:xfrm flipV="1">
                  <a:off x="4819503" y="2399211"/>
                  <a:ext cx="982059" cy="228946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39" name="Straight Arrow Connector 38"/>
                <p:cNvCxnSpPr>
                  <a:stCxn id="31" idx="6"/>
                  <a:endCxn id="8" idx="2"/>
                </p:cNvCxnSpPr>
                <p:nvPr/>
              </p:nvCxnSpPr>
              <p:spPr>
                <a:xfrm flipV="1">
                  <a:off x="4819502" y="3907086"/>
                  <a:ext cx="983308" cy="146365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0" name="Straight Arrow Connector 39"/>
                <p:cNvCxnSpPr>
                  <a:stCxn id="31" idx="6"/>
                  <a:endCxn id="13" idx="2"/>
                </p:cNvCxnSpPr>
                <p:nvPr/>
              </p:nvCxnSpPr>
              <p:spPr>
                <a:xfrm flipV="1">
                  <a:off x="4819502" y="3193682"/>
                  <a:ext cx="982061" cy="217705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1" name="Straight Arrow Connector 40"/>
                <p:cNvCxnSpPr>
                  <a:stCxn id="29" idx="6"/>
                  <a:endCxn id="14" idx="2"/>
                </p:cNvCxnSpPr>
                <p:nvPr/>
              </p:nvCxnSpPr>
              <p:spPr>
                <a:xfrm>
                  <a:off x="4819502" y="2511625"/>
                  <a:ext cx="1013347" cy="218209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2" name="Straight Arrow Connector 41"/>
                <p:cNvCxnSpPr>
                  <a:stCxn id="29" idx="6"/>
                  <a:endCxn id="15" idx="2"/>
                </p:cNvCxnSpPr>
                <p:nvPr/>
              </p:nvCxnSpPr>
              <p:spPr>
                <a:xfrm flipV="1">
                  <a:off x="4819502" y="2399211"/>
                  <a:ext cx="982060" cy="11241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3" name="Straight Arrow Connector 42"/>
                <p:cNvCxnSpPr>
                  <a:stCxn id="28" idx="6"/>
                  <a:endCxn id="15" idx="2"/>
                </p:cNvCxnSpPr>
                <p:nvPr/>
              </p:nvCxnSpPr>
              <p:spPr>
                <a:xfrm>
                  <a:off x="4819503" y="1829568"/>
                  <a:ext cx="982059" cy="56964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4" name="Straight Arrow Connector 43"/>
                <p:cNvCxnSpPr>
                  <a:stCxn id="30" idx="6"/>
                  <a:endCxn id="14" idx="2"/>
                </p:cNvCxnSpPr>
                <p:nvPr/>
              </p:nvCxnSpPr>
              <p:spPr>
                <a:xfrm>
                  <a:off x="4819503" y="4688679"/>
                  <a:ext cx="1013346" cy="503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5" name="Straight Arrow Connector 44"/>
                <p:cNvCxnSpPr>
                  <a:stCxn id="7" idx="6"/>
                  <a:endCxn id="15" idx="2"/>
                </p:cNvCxnSpPr>
                <p:nvPr/>
              </p:nvCxnSpPr>
              <p:spPr>
                <a:xfrm flipV="1">
                  <a:off x="4824067" y="2399211"/>
                  <a:ext cx="977495" cy="149478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6" name="Straight Arrow Connector 45"/>
                <p:cNvCxnSpPr>
                  <a:stCxn id="31" idx="6"/>
                  <a:endCxn id="14" idx="2"/>
                </p:cNvCxnSpPr>
                <p:nvPr/>
              </p:nvCxnSpPr>
              <p:spPr>
                <a:xfrm flipV="1">
                  <a:off x="4819502" y="4693718"/>
                  <a:ext cx="1013347" cy="67701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7" name="Straight Arrow Connector 46"/>
                <p:cNvCxnSpPr>
                  <a:stCxn id="31" idx="6"/>
                  <a:endCxn id="8" idx="2"/>
                </p:cNvCxnSpPr>
                <p:nvPr/>
              </p:nvCxnSpPr>
              <p:spPr>
                <a:xfrm flipV="1">
                  <a:off x="4819502" y="3907086"/>
                  <a:ext cx="983308" cy="146365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8" name="Straight Arrow Connector 47"/>
                <p:cNvCxnSpPr>
                  <a:stCxn id="30" idx="6"/>
                  <a:endCxn id="13" idx="2"/>
                </p:cNvCxnSpPr>
                <p:nvPr/>
              </p:nvCxnSpPr>
              <p:spPr>
                <a:xfrm flipV="1">
                  <a:off x="4819503" y="3193682"/>
                  <a:ext cx="982060" cy="149499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9" name="Straight Arrow Connector 48"/>
                <p:cNvCxnSpPr>
                  <a:stCxn id="29" idx="6"/>
                  <a:endCxn id="13" idx="2"/>
                </p:cNvCxnSpPr>
                <p:nvPr/>
              </p:nvCxnSpPr>
              <p:spPr>
                <a:xfrm>
                  <a:off x="4819502" y="2511625"/>
                  <a:ext cx="982061" cy="68205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0" name="Straight Arrow Connector 49"/>
                <p:cNvCxnSpPr>
                  <a:stCxn id="28" idx="6"/>
                  <a:endCxn id="13" idx="2"/>
                </p:cNvCxnSpPr>
                <p:nvPr/>
              </p:nvCxnSpPr>
              <p:spPr>
                <a:xfrm>
                  <a:off x="4819503" y="1829568"/>
                  <a:ext cx="982060" cy="136411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1" name="Straight Arrow Connector 50"/>
                <p:cNvCxnSpPr>
                  <a:stCxn id="28" idx="6"/>
                  <a:endCxn id="14" idx="2"/>
                </p:cNvCxnSpPr>
                <p:nvPr/>
              </p:nvCxnSpPr>
              <p:spPr>
                <a:xfrm>
                  <a:off x="4819503" y="1829568"/>
                  <a:ext cx="1013346" cy="286415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2" name="Straight Arrow Connector 51"/>
                <p:cNvCxnSpPr>
                  <a:stCxn id="29" idx="6"/>
                  <a:endCxn id="8" idx="2"/>
                </p:cNvCxnSpPr>
                <p:nvPr/>
              </p:nvCxnSpPr>
              <p:spPr>
                <a:xfrm>
                  <a:off x="4819502" y="2511625"/>
                  <a:ext cx="983308" cy="139546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3" name="Straight Arrow Connector 52"/>
                <p:cNvCxnSpPr>
                  <a:stCxn id="6" idx="6"/>
                  <a:endCxn id="15" idx="2"/>
                </p:cNvCxnSpPr>
                <p:nvPr/>
              </p:nvCxnSpPr>
              <p:spPr>
                <a:xfrm flipV="1">
                  <a:off x="4824068" y="2399211"/>
                  <a:ext cx="977494" cy="81272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4" name="Straight Arrow Connector 53"/>
                <p:cNvCxnSpPr>
                  <a:stCxn id="30" idx="6"/>
                  <a:endCxn id="8" idx="2"/>
                </p:cNvCxnSpPr>
                <p:nvPr/>
              </p:nvCxnSpPr>
              <p:spPr>
                <a:xfrm flipV="1">
                  <a:off x="4819503" y="3907086"/>
                  <a:ext cx="983307" cy="78159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5" name="Straight Arrow Connector 54"/>
                <p:cNvCxnSpPr>
                  <a:stCxn id="15" idx="6"/>
                  <a:endCxn id="23" idx="2"/>
                </p:cNvCxnSpPr>
                <p:nvPr/>
              </p:nvCxnSpPr>
              <p:spPr>
                <a:xfrm>
                  <a:off x="6362279" y="2399211"/>
                  <a:ext cx="740794" cy="79447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6" name="Straight Arrow Connector 55"/>
                <p:cNvCxnSpPr>
                  <a:stCxn id="15" idx="6"/>
                  <a:endCxn id="11" idx="2"/>
                </p:cNvCxnSpPr>
                <p:nvPr/>
              </p:nvCxnSpPr>
              <p:spPr>
                <a:xfrm>
                  <a:off x="6362279" y="2399211"/>
                  <a:ext cx="740795" cy="151040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7" name="Straight Arrow Connector 56"/>
                <p:cNvCxnSpPr>
                  <a:stCxn id="13" idx="6"/>
                  <a:endCxn id="23" idx="2"/>
                </p:cNvCxnSpPr>
                <p:nvPr/>
              </p:nvCxnSpPr>
              <p:spPr>
                <a:xfrm>
                  <a:off x="6362280" y="3193682"/>
                  <a:ext cx="740793" cy="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8" name="Straight Arrow Connector 57"/>
                <p:cNvCxnSpPr>
                  <a:stCxn id="8" idx="6"/>
                  <a:endCxn id="23" idx="2"/>
                </p:cNvCxnSpPr>
                <p:nvPr/>
              </p:nvCxnSpPr>
              <p:spPr>
                <a:xfrm flipV="1">
                  <a:off x="6363527" y="3193682"/>
                  <a:ext cx="739546" cy="71340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9" name="Straight Arrow Connector 58"/>
                <p:cNvCxnSpPr>
                  <a:stCxn id="14" idx="6"/>
                  <a:endCxn id="23" idx="2"/>
                </p:cNvCxnSpPr>
                <p:nvPr/>
              </p:nvCxnSpPr>
              <p:spPr>
                <a:xfrm flipV="1">
                  <a:off x="6393566" y="3193682"/>
                  <a:ext cx="709507" cy="150003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0" name="Straight Arrow Connector 59"/>
                <p:cNvCxnSpPr>
                  <a:stCxn id="23" idx="6"/>
                  <a:endCxn id="27" idx="2"/>
                </p:cNvCxnSpPr>
                <p:nvPr/>
              </p:nvCxnSpPr>
              <p:spPr>
                <a:xfrm flipV="1">
                  <a:off x="7663790" y="2399211"/>
                  <a:ext cx="603111" cy="79447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1" name="Straight Arrow Connector 60"/>
                <p:cNvCxnSpPr>
                  <a:stCxn id="23" idx="6"/>
                  <a:endCxn id="25" idx="2"/>
                </p:cNvCxnSpPr>
                <p:nvPr/>
              </p:nvCxnSpPr>
              <p:spPr>
                <a:xfrm>
                  <a:off x="7663790" y="3193682"/>
                  <a:ext cx="603112" cy="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2" name="Straight Arrow Connector 61"/>
                <p:cNvCxnSpPr>
                  <a:stCxn id="23" idx="6"/>
                  <a:endCxn id="24" idx="2"/>
                </p:cNvCxnSpPr>
                <p:nvPr/>
              </p:nvCxnSpPr>
              <p:spPr>
                <a:xfrm>
                  <a:off x="7663789" y="3193682"/>
                  <a:ext cx="611104" cy="72145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3" name="Straight Arrow Connector 62"/>
                <p:cNvCxnSpPr>
                  <a:stCxn id="23" idx="6"/>
                  <a:endCxn id="26" idx="2"/>
                </p:cNvCxnSpPr>
                <p:nvPr/>
              </p:nvCxnSpPr>
              <p:spPr>
                <a:xfrm>
                  <a:off x="7663790" y="3193682"/>
                  <a:ext cx="634398" cy="150003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4" name="Straight Arrow Connector 63"/>
                <p:cNvCxnSpPr>
                  <a:stCxn id="11" idx="6"/>
                  <a:endCxn id="27" idx="2"/>
                </p:cNvCxnSpPr>
                <p:nvPr/>
              </p:nvCxnSpPr>
              <p:spPr>
                <a:xfrm flipV="1">
                  <a:off x="7663791" y="2399211"/>
                  <a:ext cx="603111" cy="151040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5" name="Straight Arrow Connector 64"/>
                <p:cNvCxnSpPr>
                  <a:stCxn id="11" idx="6"/>
                  <a:endCxn id="25" idx="2"/>
                </p:cNvCxnSpPr>
                <p:nvPr/>
              </p:nvCxnSpPr>
              <p:spPr>
                <a:xfrm flipV="1">
                  <a:off x="7663791" y="3193682"/>
                  <a:ext cx="603111" cy="71593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6" name="Straight Arrow Connector 65"/>
                <p:cNvCxnSpPr>
                  <a:stCxn id="11" idx="6"/>
                  <a:endCxn id="24" idx="2"/>
                </p:cNvCxnSpPr>
                <p:nvPr/>
              </p:nvCxnSpPr>
              <p:spPr>
                <a:xfrm>
                  <a:off x="7663791" y="3909619"/>
                  <a:ext cx="611103" cy="552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7" name="Straight Arrow Connector 66"/>
                <p:cNvCxnSpPr>
                  <a:stCxn id="11" idx="6"/>
                  <a:endCxn id="26" idx="2"/>
                </p:cNvCxnSpPr>
                <p:nvPr/>
              </p:nvCxnSpPr>
              <p:spPr>
                <a:xfrm>
                  <a:off x="7663791" y="3909619"/>
                  <a:ext cx="634397" cy="78409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9" name="Straight Arrow Connector 68"/>
                <p:cNvCxnSpPr>
                  <a:stCxn id="27" idx="6"/>
                  <a:endCxn id="35" idx="2"/>
                </p:cNvCxnSpPr>
                <p:nvPr/>
              </p:nvCxnSpPr>
              <p:spPr>
                <a:xfrm>
                  <a:off x="8827618" y="2399211"/>
                  <a:ext cx="985227" cy="33150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0" name="Straight Arrow Connector 69"/>
                <p:cNvCxnSpPr>
                  <a:stCxn id="27" idx="6"/>
                  <a:endCxn id="32" idx="2"/>
                </p:cNvCxnSpPr>
                <p:nvPr/>
              </p:nvCxnSpPr>
              <p:spPr>
                <a:xfrm>
                  <a:off x="8827618" y="2399211"/>
                  <a:ext cx="972008" cy="1061492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1" name="Straight Arrow Connector 70"/>
                <p:cNvCxnSpPr>
                  <a:stCxn id="27" idx="6"/>
                  <a:endCxn id="33" idx="2"/>
                </p:cNvCxnSpPr>
                <p:nvPr/>
              </p:nvCxnSpPr>
              <p:spPr>
                <a:xfrm>
                  <a:off x="8827618" y="2399211"/>
                  <a:ext cx="993625" cy="177832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5" name="Straight Arrow Connector 74"/>
                <p:cNvCxnSpPr>
                  <a:stCxn id="25" idx="6"/>
                  <a:endCxn id="35" idx="2"/>
                </p:cNvCxnSpPr>
                <p:nvPr/>
              </p:nvCxnSpPr>
              <p:spPr>
                <a:xfrm flipV="1">
                  <a:off x="8827618" y="2730718"/>
                  <a:ext cx="985227" cy="46296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6" name="Straight Arrow Connector 75"/>
                <p:cNvCxnSpPr>
                  <a:stCxn id="25" idx="6"/>
                  <a:endCxn id="32" idx="2"/>
                </p:cNvCxnSpPr>
                <p:nvPr/>
              </p:nvCxnSpPr>
              <p:spPr>
                <a:xfrm>
                  <a:off x="8827618" y="3193682"/>
                  <a:ext cx="972008" cy="26702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7" name="Straight Arrow Connector 76"/>
                <p:cNvCxnSpPr>
                  <a:stCxn id="25" idx="6"/>
                  <a:endCxn id="33" idx="2"/>
                </p:cNvCxnSpPr>
                <p:nvPr/>
              </p:nvCxnSpPr>
              <p:spPr>
                <a:xfrm>
                  <a:off x="8827618" y="3193682"/>
                  <a:ext cx="993625" cy="98385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1" name="Straight Arrow Connector 80"/>
                <p:cNvCxnSpPr>
                  <a:stCxn id="24" idx="6"/>
                  <a:endCxn id="35" idx="2"/>
                </p:cNvCxnSpPr>
                <p:nvPr/>
              </p:nvCxnSpPr>
              <p:spPr>
                <a:xfrm flipV="1">
                  <a:off x="8835610" y="2730718"/>
                  <a:ext cx="977235" cy="118442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2" name="Straight Arrow Connector 81"/>
                <p:cNvCxnSpPr>
                  <a:stCxn id="24" idx="6"/>
                  <a:endCxn id="32" idx="2"/>
                </p:cNvCxnSpPr>
                <p:nvPr/>
              </p:nvCxnSpPr>
              <p:spPr>
                <a:xfrm flipV="1">
                  <a:off x="8835610" y="3460703"/>
                  <a:ext cx="964016" cy="45443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3" name="Straight Arrow Connector 82"/>
                <p:cNvCxnSpPr>
                  <a:stCxn id="24" idx="6"/>
                  <a:endCxn id="33" idx="2"/>
                </p:cNvCxnSpPr>
                <p:nvPr/>
              </p:nvCxnSpPr>
              <p:spPr>
                <a:xfrm>
                  <a:off x="8835610" y="3915139"/>
                  <a:ext cx="985633" cy="26240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7" name="Straight Arrow Connector 86"/>
                <p:cNvCxnSpPr>
                  <a:stCxn id="26" idx="6"/>
                  <a:endCxn id="35" idx="2"/>
                </p:cNvCxnSpPr>
                <p:nvPr/>
              </p:nvCxnSpPr>
              <p:spPr>
                <a:xfrm flipV="1">
                  <a:off x="8858904" y="2730718"/>
                  <a:ext cx="953941" cy="196300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8" name="Straight Arrow Connector 87"/>
                <p:cNvCxnSpPr>
                  <a:stCxn id="26" idx="6"/>
                  <a:endCxn id="32" idx="2"/>
                </p:cNvCxnSpPr>
                <p:nvPr/>
              </p:nvCxnSpPr>
              <p:spPr>
                <a:xfrm flipV="1">
                  <a:off x="8858904" y="3460703"/>
                  <a:ext cx="940721" cy="1233015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9" name="Straight Arrow Connector 88"/>
                <p:cNvCxnSpPr>
                  <a:stCxn id="26" idx="6"/>
                  <a:endCxn id="33" idx="2"/>
                </p:cNvCxnSpPr>
                <p:nvPr/>
              </p:nvCxnSpPr>
              <p:spPr>
                <a:xfrm flipV="1">
                  <a:off x="8858904" y="4177539"/>
                  <a:ext cx="962339" cy="51617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91" name="TextBox 90"/>
                <p:cNvSpPr txBox="1"/>
                <p:nvPr/>
              </p:nvSpPr>
              <p:spPr>
                <a:xfrm>
                  <a:off x="3804666" y="5687591"/>
                  <a:ext cx="1419136" cy="30325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:r>
                    <a:rPr lang="en-US" sz="1400" dirty="0"/>
                    <a:t>Input</a:t>
                  </a:r>
                  <a:r>
                    <a:rPr lang="en-US" sz="1200" dirty="0"/>
                    <a:t> </a:t>
                  </a:r>
                  <a:r>
                    <a:rPr lang="en-US" sz="1400" dirty="0"/>
                    <a:t>layer</a:t>
                  </a:r>
                  <a:endParaRPr lang="en-US" sz="1200" dirty="0"/>
                </a:p>
              </p:txBody>
            </p:sp>
            <p:sp>
              <p:nvSpPr>
                <p:cNvPr id="92" name="TextBox 91"/>
                <p:cNvSpPr txBox="1"/>
                <p:nvPr/>
              </p:nvSpPr>
              <p:spPr>
                <a:xfrm>
                  <a:off x="6537590" y="5738349"/>
                  <a:ext cx="1696132" cy="31846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:r>
                    <a:rPr lang="en-US" sz="1400" dirty="0"/>
                    <a:t>Hidden layers</a:t>
                  </a:r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9472851" y="5579116"/>
                  <a:ext cx="1341380" cy="31846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:r>
                    <a:rPr lang="en-US" sz="1400" dirty="0"/>
                    <a:t>Output</a:t>
                  </a:r>
                  <a:r>
                    <a:rPr lang="en-US" sz="1200" dirty="0"/>
                    <a:t> </a:t>
                  </a:r>
                  <a:r>
                    <a:rPr lang="en-US" sz="1400" dirty="0"/>
                    <a:t>layer</a:t>
                  </a:r>
                  <a:endParaRPr lang="en-US" sz="1200" dirty="0"/>
                </a:p>
              </p:txBody>
            </p:sp>
          </p:grp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4C83B7E3-AA31-CCFA-459E-1FEA3ECCB0B5}"/>
                  </a:ext>
                </a:extLst>
              </p:cNvPr>
              <p:cNvSpPr/>
              <p:nvPr/>
            </p:nvSpPr>
            <p:spPr>
              <a:xfrm>
                <a:off x="8722418" y="1525211"/>
                <a:ext cx="395560" cy="377304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0">
                <a:srgbClr val="787070"/>
              </a:lnRef>
              <a:fillRef idx="1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0000"/>
                  </a:lnSpc>
                </a:pPr>
                <a:endParaRPr lang="en-US" sz="1600" dirty="0"/>
              </a:p>
            </p:txBody>
          </p:sp>
          <p:sp>
            <p:nvSpPr>
              <p:cNvPr id="104" name="Left Brace 103">
                <a:extLst>
                  <a:ext uri="{FF2B5EF4-FFF2-40B4-BE49-F238E27FC236}">
                    <a16:creationId xmlns:a16="http://schemas.microsoft.com/office/drawing/2014/main" id="{0AAD036A-FD1B-E823-10FE-537CDD6550F2}"/>
                  </a:ext>
                </a:extLst>
              </p:cNvPr>
              <p:cNvSpPr/>
              <p:nvPr/>
            </p:nvSpPr>
            <p:spPr>
              <a:xfrm rot="16200000">
                <a:off x="5856183" y="2716672"/>
                <a:ext cx="257964" cy="1902694"/>
              </a:xfrm>
              <a:prstGeom prst="leftBrace">
                <a:avLst/>
              </a:prstGeom>
              <a:ln w="12700" cap="sq"/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>
                <a:extLst>
                  <a:ext uri="{FF2B5EF4-FFF2-40B4-BE49-F238E27FC236}">
                    <a16:creationId xmlns:a16="http://schemas.microsoft.com/office/drawing/2014/main" id="{D221D6CB-2894-E96A-57FC-810F766008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11417" y="1720845"/>
                <a:ext cx="640080" cy="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8079FE44-AD80-6AC1-ED70-D7F81FE26CF3}"/>
                  </a:ext>
                </a:extLst>
              </p:cNvPr>
              <p:cNvSpPr/>
              <p:nvPr/>
            </p:nvSpPr>
            <p:spPr>
              <a:xfrm>
                <a:off x="8708565" y="2028591"/>
                <a:ext cx="395560" cy="377304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0">
                <a:srgbClr val="787070"/>
              </a:lnRef>
              <a:fillRef idx="1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0000"/>
                  </a:lnSpc>
                </a:pPr>
                <a:endParaRPr lang="en-US" sz="1600" dirty="0"/>
              </a:p>
            </p:txBody>
          </p:sp>
          <p:cxnSp>
            <p:nvCxnSpPr>
              <p:cNvPr id="113" name="Straight Arrow Connector 112">
                <a:extLst>
                  <a:ext uri="{FF2B5EF4-FFF2-40B4-BE49-F238E27FC236}">
                    <a16:creationId xmlns:a16="http://schemas.microsoft.com/office/drawing/2014/main" id="{3D5FD7CE-57D2-D11D-166F-1BCC0407D4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97564" y="2224225"/>
                <a:ext cx="640080" cy="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062FFD5B-BB1D-24D0-C194-59F26CAD24CB}"/>
                  </a:ext>
                </a:extLst>
              </p:cNvPr>
              <p:cNvSpPr/>
              <p:nvPr/>
            </p:nvSpPr>
            <p:spPr>
              <a:xfrm>
                <a:off x="8713189" y="2522734"/>
                <a:ext cx="395560" cy="377304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0">
                <a:srgbClr val="787070"/>
              </a:lnRef>
              <a:fillRef idx="1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0000"/>
                  </a:lnSpc>
                </a:pPr>
                <a:endParaRPr lang="en-US" sz="1600" dirty="0"/>
              </a:p>
            </p:txBody>
          </p:sp>
          <p:cxnSp>
            <p:nvCxnSpPr>
              <p:cNvPr id="115" name="Straight Arrow Connector 114">
                <a:extLst>
                  <a:ext uri="{FF2B5EF4-FFF2-40B4-BE49-F238E27FC236}">
                    <a16:creationId xmlns:a16="http://schemas.microsoft.com/office/drawing/2014/main" id="{257CCF8C-CC20-DDD8-6EA9-E00C5E9E5E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02188" y="2718368"/>
                <a:ext cx="640080" cy="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1CBB38F7-7D91-0AEF-BE83-A07189C77427}"/>
                  </a:ext>
                </a:extLst>
              </p:cNvPr>
              <p:cNvSpPr txBox="1"/>
              <p:nvPr/>
            </p:nvSpPr>
            <p:spPr>
              <a:xfrm>
                <a:off x="8476787" y="3746389"/>
                <a:ext cx="946282" cy="22466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1200"/>
                  </a:spcBef>
                  <a:buSzPct val="100000"/>
                </a:pPr>
                <a:r>
                  <a:rPr lang="en-US" sz="1400" dirty="0"/>
                  <a:t>Output</a:t>
                </a:r>
                <a:r>
                  <a:rPr lang="en-US" sz="1200" dirty="0"/>
                  <a:t> </a:t>
                </a:r>
              </a:p>
            </p:txBody>
          </p:sp>
        </p:grp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D95A5BFF-5B8B-0C3A-AB1F-B4C675C6CE8F}"/>
                </a:ext>
              </a:extLst>
            </p:cNvPr>
            <p:cNvSpPr/>
            <p:nvPr/>
          </p:nvSpPr>
          <p:spPr>
            <a:xfrm>
              <a:off x="4747491" y="581891"/>
              <a:ext cx="6132945" cy="3491345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96067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Functions Revisited</a:t>
            </a:r>
            <a:br>
              <a:rPr lang="en-US" dirty="0"/>
            </a:br>
            <a:r>
              <a:rPr lang="en-US" sz="2000" dirty="0"/>
              <a:t>Hidden Layer VS Output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Hidden layers: </a:t>
            </a:r>
          </a:p>
          <a:p>
            <a:pPr lvl="1"/>
            <a:r>
              <a:rPr lang="en-US" dirty="0"/>
              <a:t>Do not directly produce output/ make predictions.</a:t>
            </a:r>
          </a:p>
          <a:p>
            <a:pPr lvl="1"/>
            <a:r>
              <a:rPr lang="en-US" dirty="0"/>
              <a:t>All hidden layers use the same activation function.</a:t>
            </a:r>
          </a:p>
          <a:p>
            <a:pPr lvl="1"/>
            <a:r>
              <a:rPr lang="en-US" dirty="0"/>
              <a:t>Prefer differentiable nonlinear activation functions: </a:t>
            </a:r>
          </a:p>
          <a:p>
            <a:pPr marL="171450" lvl="1" indent="0">
              <a:buNone/>
            </a:pPr>
            <a:r>
              <a:rPr lang="en-US" dirty="0"/>
              <a:t>                                                                          sigmoid, hyperbolic tangent, </a:t>
            </a:r>
            <a:r>
              <a:rPr lang="en-US" dirty="0" err="1"/>
              <a:t>ReLU</a:t>
            </a:r>
            <a:r>
              <a:rPr lang="en-US" dirty="0"/>
              <a:t>.</a:t>
            </a:r>
          </a:p>
          <a:p>
            <a:r>
              <a:rPr lang="en-US" dirty="0"/>
              <a:t>Output layer:</a:t>
            </a:r>
          </a:p>
          <a:p>
            <a:pPr lvl="1"/>
            <a:r>
              <a:rPr lang="en-US" dirty="0"/>
              <a:t>Directly generate output/ make predictions.</a:t>
            </a:r>
          </a:p>
          <a:p>
            <a:pPr lvl="1"/>
            <a:r>
              <a:rPr lang="en-US" dirty="0"/>
              <a:t>Choose activation functions to match the result/ response variable format.</a:t>
            </a:r>
          </a:p>
          <a:p>
            <a:pPr lvl="1"/>
            <a:r>
              <a:rPr lang="en-US" dirty="0"/>
              <a:t>Example: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729154" y="4042726"/>
          <a:ext cx="9977466" cy="1737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4195">
                  <a:extLst>
                    <a:ext uri="{9D8B030D-6E8A-4147-A177-3AD203B41FA5}">
                      <a16:colId xmlns:a16="http://schemas.microsoft.com/office/drawing/2014/main" val="793434738"/>
                    </a:ext>
                  </a:extLst>
                </a:gridCol>
                <a:gridCol w="1386350">
                  <a:extLst>
                    <a:ext uri="{9D8B030D-6E8A-4147-A177-3AD203B41FA5}">
                      <a16:colId xmlns:a16="http://schemas.microsoft.com/office/drawing/2014/main" val="3199335909"/>
                    </a:ext>
                  </a:extLst>
                </a:gridCol>
                <a:gridCol w="1710273">
                  <a:extLst>
                    <a:ext uri="{9D8B030D-6E8A-4147-A177-3AD203B41FA5}">
                      <a16:colId xmlns:a16="http://schemas.microsoft.com/office/drawing/2014/main" val="3907362437"/>
                    </a:ext>
                  </a:extLst>
                </a:gridCol>
                <a:gridCol w="4846648">
                  <a:extLst>
                    <a:ext uri="{9D8B030D-6E8A-4147-A177-3AD203B41FA5}">
                      <a16:colId xmlns:a16="http://schemas.microsoft.com/office/drawing/2014/main" val="53488497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Problem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Response</a:t>
                      </a:r>
                      <a:r>
                        <a:rPr lang="en-US" baseline="0" dirty="0"/>
                        <a:t> Variable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Activation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What It Does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4345641"/>
                  </a:ext>
                </a:extLst>
              </a:tr>
              <a:tr h="579120">
                <a:tc>
                  <a:txBody>
                    <a:bodyPr/>
                    <a:lstStyle/>
                    <a:p>
                      <a:r>
                        <a:rPr lang="en-US" dirty="0"/>
                        <a:t>Binary classification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Forces the output be either 0 or</a:t>
                      </a:r>
                      <a:r>
                        <a:rPr lang="en-US" baseline="0" dirty="0"/>
                        <a:t> 1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3130983"/>
                  </a:ext>
                </a:extLst>
              </a:tr>
              <a:tr h="579120">
                <a:tc>
                  <a:txBody>
                    <a:bodyPr/>
                    <a:lstStyle/>
                    <a:p>
                      <a:r>
                        <a:rPr lang="en-US" dirty="0"/>
                        <a:t>Linear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Linear</a:t>
                      </a:r>
                      <a:r>
                        <a:rPr lang="en-US" baseline="0" dirty="0"/>
                        <a:t> or identity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Doesn’t restrict the output,</a:t>
                      </a:r>
                      <a:r>
                        <a:rPr lang="en-US" baseline="0" dirty="0"/>
                        <a:t> by leaving it “as-is”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6113375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C2B3C9D-7B82-DE9A-2083-89F434C983AE}"/>
              </a:ext>
            </a:extLst>
          </p:cNvPr>
          <p:cNvGrpSpPr/>
          <p:nvPr/>
        </p:nvGrpSpPr>
        <p:grpSpPr>
          <a:xfrm>
            <a:off x="7504844" y="666746"/>
            <a:ext cx="4204923" cy="2755267"/>
            <a:chOff x="4819944" y="581891"/>
            <a:chExt cx="6060492" cy="383889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E0EECA6-CD2D-CE75-178A-D83AC09B5B0D}"/>
                </a:ext>
              </a:extLst>
            </p:cNvPr>
            <p:cNvGrpSpPr/>
            <p:nvPr/>
          </p:nvGrpSpPr>
          <p:grpSpPr>
            <a:xfrm>
              <a:off x="4819945" y="761138"/>
              <a:ext cx="5951633" cy="3170781"/>
              <a:chOff x="3471436" y="886691"/>
              <a:chExt cx="5951633" cy="3170781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B00ADAD9-D404-17AB-B74E-133505218C8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471436" y="886691"/>
                <a:ext cx="4944925" cy="3170781"/>
                <a:chOff x="3804666" y="1562149"/>
                <a:chExt cx="7009565" cy="4494666"/>
              </a:xfrm>
            </p:grpSpPr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D7034C01-4EF1-20BF-9FA6-28A43D57C7C7}"/>
                    </a:ext>
                  </a:extLst>
                </p:cNvPr>
                <p:cNvSpPr/>
                <p:nvPr/>
              </p:nvSpPr>
              <p:spPr>
                <a:xfrm>
                  <a:off x="4263351" y="2944518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08884530-6223-1AB6-4248-8F7CCADF71B2}"/>
                    </a:ext>
                  </a:extLst>
                </p:cNvPr>
                <p:cNvSpPr/>
                <p:nvPr/>
              </p:nvSpPr>
              <p:spPr>
                <a:xfrm>
                  <a:off x="4263350" y="3626575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4FE4086D-A8A4-67A3-3339-C2E01E14EE18}"/>
                    </a:ext>
                  </a:extLst>
                </p:cNvPr>
                <p:cNvSpPr/>
                <p:nvPr/>
              </p:nvSpPr>
              <p:spPr>
                <a:xfrm>
                  <a:off x="5802810" y="3639667"/>
                  <a:ext cx="560717" cy="5348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57711C07-0C4A-E586-E9FE-9F159ED500B3}"/>
                    </a:ext>
                  </a:extLst>
                </p:cNvPr>
                <p:cNvCxnSpPr>
                  <a:stCxn id="18" idx="6"/>
                  <a:endCxn id="20" idx="2"/>
                </p:cNvCxnSpPr>
                <p:nvPr/>
              </p:nvCxnSpPr>
              <p:spPr>
                <a:xfrm>
                  <a:off x="4824068" y="3211937"/>
                  <a:ext cx="978742" cy="69514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22" name="Straight Arrow Connector 21">
                  <a:extLst>
                    <a:ext uri="{FF2B5EF4-FFF2-40B4-BE49-F238E27FC236}">
                      <a16:creationId xmlns:a16="http://schemas.microsoft.com/office/drawing/2014/main" id="{76819DAC-0B32-753C-3C90-4D77F4FA2BE1}"/>
                    </a:ext>
                  </a:extLst>
                </p:cNvPr>
                <p:cNvCxnSpPr>
                  <a:stCxn id="19" idx="6"/>
                  <a:endCxn id="20" idx="2"/>
                </p:cNvCxnSpPr>
                <p:nvPr/>
              </p:nvCxnSpPr>
              <p:spPr>
                <a:xfrm>
                  <a:off x="4824066" y="3893994"/>
                  <a:ext cx="978744" cy="13092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C33D3615-FD5A-C46B-7F27-F75048A9B30D}"/>
                    </a:ext>
                  </a:extLst>
                </p:cNvPr>
                <p:cNvSpPr/>
                <p:nvPr/>
              </p:nvSpPr>
              <p:spPr>
                <a:xfrm>
                  <a:off x="7103074" y="3642200"/>
                  <a:ext cx="560717" cy="534838"/>
                </a:xfrm>
                <a:prstGeom prst="ellipse">
                  <a:avLst/>
                </a:prstGeom>
                <a:solidFill>
                  <a:srgbClr val="FFF1B2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62741856-F0A7-D569-DF87-1AA6B9CCD89C}"/>
                    </a:ext>
                  </a:extLst>
                </p:cNvPr>
                <p:cNvCxnSpPr>
                  <a:stCxn id="20" idx="6"/>
                  <a:endCxn id="23" idx="2"/>
                </p:cNvCxnSpPr>
                <p:nvPr/>
              </p:nvCxnSpPr>
              <p:spPr>
                <a:xfrm>
                  <a:off x="6363527" y="3907086"/>
                  <a:ext cx="739547" cy="253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46D0333A-B4D9-AF0B-C4B0-316722A4A9A4}"/>
                    </a:ext>
                  </a:extLst>
                </p:cNvPr>
                <p:cNvSpPr/>
                <p:nvPr/>
              </p:nvSpPr>
              <p:spPr>
                <a:xfrm>
                  <a:off x="5801563" y="2926263"/>
                  <a:ext cx="560717" cy="5348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61038FB1-87EF-82A7-E4CB-67D201A05986}"/>
                    </a:ext>
                  </a:extLst>
                </p:cNvPr>
                <p:cNvSpPr/>
                <p:nvPr/>
              </p:nvSpPr>
              <p:spPr>
                <a:xfrm>
                  <a:off x="5832849" y="4426299"/>
                  <a:ext cx="560717" cy="5348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252D0256-6D22-8301-027A-AD0781970FB6}"/>
                    </a:ext>
                  </a:extLst>
                </p:cNvPr>
                <p:cNvSpPr/>
                <p:nvPr/>
              </p:nvSpPr>
              <p:spPr>
                <a:xfrm>
                  <a:off x="5801562" y="2131792"/>
                  <a:ext cx="560717" cy="5348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6DE8379A-B851-03B6-FA4C-22AB752CF547}"/>
                    </a:ext>
                  </a:extLst>
                </p:cNvPr>
                <p:cNvCxnSpPr>
                  <a:stCxn id="19" idx="6"/>
                  <a:endCxn id="26" idx="2"/>
                </p:cNvCxnSpPr>
                <p:nvPr/>
              </p:nvCxnSpPr>
              <p:spPr>
                <a:xfrm>
                  <a:off x="4824067" y="3893994"/>
                  <a:ext cx="1008782" cy="79972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7EFF7C23-85B4-D3F6-9289-ED2FF44C5FD1}"/>
                    </a:ext>
                  </a:extLst>
                </p:cNvPr>
                <p:cNvCxnSpPr>
                  <a:stCxn id="19" idx="6"/>
                  <a:endCxn id="25" idx="2"/>
                </p:cNvCxnSpPr>
                <p:nvPr/>
              </p:nvCxnSpPr>
              <p:spPr>
                <a:xfrm flipV="1">
                  <a:off x="4824067" y="3193682"/>
                  <a:ext cx="977496" cy="700312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F4369FBE-3ABE-9C84-DC7D-32FC0ADB7C28}"/>
                    </a:ext>
                  </a:extLst>
                </p:cNvPr>
                <p:cNvCxnSpPr>
                  <a:stCxn id="18" idx="6"/>
                  <a:endCxn id="26" idx="2"/>
                </p:cNvCxnSpPr>
                <p:nvPr/>
              </p:nvCxnSpPr>
              <p:spPr>
                <a:xfrm>
                  <a:off x="4824068" y="3211937"/>
                  <a:ext cx="1008781" cy="148178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2D6EB796-52BA-C5DD-835A-4EC0E35DC084}"/>
                    </a:ext>
                  </a:extLst>
                </p:cNvPr>
                <p:cNvCxnSpPr>
                  <a:stCxn id="18" idx="6"/>
                  <a:endCxn id="25" idx="2"/>
                </p:cNvCxnSpPr>
                <p:nvPr/>
              </p:nvCxnSpPr>
              <p:spPr>
                <a:xfrm flipV="1">
                  <a:off x="4824068" y="3193682"/>
                  <a:ext cx="977495" cy="18255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B902A34D-A6FC-FDFE-72E2-75D02EA0EA77}"/>
                    </a:ext>
                  </a:extLst>
                </p:cNvPr>
                <p:cNvCxnSpPr>
                  <a:stCxn id="27" idx="6"/>
                  <a:endCxn id="23" idx="2"/>
                </p:cNvCxnSpPr>
                <p:nvPr/>
              </p:nvCxnSpPr>
              <p:spPr>
                <a:xfrm>
                  <a:off x="6362279" y="2399211"/>
                  <a:ext cx="740795" cy="151040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0F295D4B-737D-7F2D-CC5E-3381B59824B0}"/>
                    </a:ext>
                  </a:extLst>
                </p:cNvPr>
                <p:cNvCxnSpPr>
                  <a:stCxn id="25" idx="6"/>
                  <a:endCxn id="23" idx="2"/>
                </p:cNvCxnSpPr>
                <p:nvPr/>
              </p:nvCxnSpPr>
              <p:spPr>
                <a:xfrm>
                  <a:off x="6362279" y="3193682"/>
                  <a:ext cx="740795" cy="71593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34" name="Straight Arrow Connector 33">
                  <a:extLst>
                    <a:ext uri="{FF2B5EF4-FFF2-40B4-BE49-F238E27FC236}">
                      <a16:creationId xmlns:a16="http://schemas.microsoft.com/office/drawing/2014/main" id="{C107BC3E-A84D-DA6E-04A9-4EECB309FCE0}"/>
                    </a:ext>
                  </a:extLst>
                </p:cNvPr>
                <p:cNvCxnSpPr>
                  <a:stCxn id="26" idx="6"/>
                  <a:endCxn id="23" idx="2"/>
                </p:cNvCxnSpPr>
                <p:nvPr/>
              </p:nvCxnSpPr>
              <p:spPr>
                <a:xfrm flipV="1">
                  <a:off x="6393565" y="3909619"/>
                  <a:ext cx="709509" cy="78409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42214A99-3040-4787-4AE8-4B97A69310B5}"/>
                    </a:ext>
                  </a:extLst>
                </p:cNvPr>
                <p:cNvSpPr/>
                <p:nvPr/>
              </p:nvSpPr>
              <p:spPr>
                <a:xfrm>
                  <a:off x="7103073" y="2926263"/>
                  <a:ext cx="560717" cy="534838"/>
                </a:xfrm>
                <a:prstGeom prst="ellipse">
                  <a:avLst/>
                </a:prstGeom>
                <a:solidFill>
                  <a:srgbClr val="FFF1B2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89C10116-DA40-134E-2F52-477760051DEE}"/>
                    </a:ext>
                  </a:extLst>
                </p:cNvPr>
                <p:cNvSpPr/>
                <p:nvPr/>
              </p:nvSpPr>
              <p:spPr>
                <a:xfrm>
                  <a:off x="8274893" y="3647720"/>
                  <a:ext cx="560717" cy="534838"/>
                </a:xfrm>
                <a:prstGeom prst="ellipse">
                  <a:avLst/>
                </a:prstGeom>
                <a:solidFill>
                  <a:srgbClr val="FFA6B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4E893330-F1FF-1C6C-1447-F76D52511E7C}"/>
                    </a:ext>
                  </a:extLst>
                </p:cNvPr>
                <p:cNvSpPr/>
                <p:nvPr/>
              </p:nvSpPr>
              <p:spPr>
                <a:xfrm>
                  <a:off x="8266902" y="2926263"/>
                  <a:ext cx="560717" cy="534838"/>
                </a:xfrm>
                <a:prstGeom prst="ellipse">
                  <a:avLst/>
                </a:prstGeom>
                <a:solidFill>
                  <a:srgbClr val="FFA6B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2F46FF75-7C67-2104-3FF7-80AF1066BFE3}"/>
                    </a:ext>
                  </a:extLst>
                </p:cNvPr>
                <p:cNvSpPr/>
                <p:nvPr/>
              </p:nvSpPr>
              <p:spPr>
                <a:xfrm>
                  <a:off x="8298188" y="4426299"/>
                  <a:ext cx="560717" cy="534838"/>
                </a:xfrm>
                <a:prstGeom prst="ellipse">
                  <a:avLst/>
                </a:prstGeom>
                <a:solidFill>
                  <a:srgbClr val="FFA6B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BA027352-47BC-2827-1F3A-07EC627F34C1}"/>
                    </a:ext>
                  </a:extLst>
                </p:cNvPr>
                <p:cNvSpPr/>
                <p:nvPr/>
              </p:nvSpPr>
              <p:spPr>
                <a:xfrm>
                  <a:off x="8266901" y="2131792"/>
                  <a:ext cx="560717" cy="534838"/>
                </a:xfrm>
                <a:prstGeom prst="ellipse">
                  <a:avLst/>
                </a:prstGeom>
                <a:solidFill>
                  <a:srgbClr val="FFA6B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D0F458AB-B2B7-555A-DEFF-93CE66379259}"/>
                    </a:ext>
                  </a:extLst>
                </p:cNvPr>
                <p:cNvSpPr/>
                <p:nvPr/>
              </p:nvSpPr>
              <p:spPr>
                <a:xfrm>
                  <a:off x="4258786" y="1562149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A95904A6-0BDF-6B02-1A73-51C134EF317E}"/>
                    </a:ext>
                  </a:extLst>
                </p:cNvPr>
                <p:cNvSpPr/>
                <p:nvPr/>
              </p:nvSpPr>
              <p:spPr>
                <a:xfrm>
                  <a:off x="4258785" y="2244206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7063D742-439D-2449-ED18-71617CA5660C}"/>
                    </a:ext>
                  </a:extLst>
                </p:cNvPr>
                <p:cNvSpPr/>
                <p:nvPr/>
              </p:nvSpPr>
              <p:spPr>
                <a:xfrm>
                  <a:off x="4258786" y="4421260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F6F99F7D-9820-5E63-E7C0-F253FA661670}"/>
                    </a:ext>
                  </a:extLst>
                </p:cNvPr>
                <p:cNvSpPr/>
                <p:nvPr/>
              </p:nvSpPr>
              <p:spPr>
                <a:xfrm>
                  <a:off x="4258785" y="5103317"/>
                  <a:ext cx="560717" cy="5348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91F65AB8-3768-D577-8C36-7B1D43347139}"/>
                    </a:ext>
                  </a:extLst>
                </p:cNvPr>
                <p:cNvSpPr/>
                <p:nvPr/>
              </p:nvSpPr>
              <p:spPr>
                <a:xfrm>
                  <a:off x="9799626" y="3193284"/>
                  <a:ext cx="560717" cy="534838"/>
                </a:xfrm>
                <a:prstGeom prst="ellipse">
                  <a:avLst/>
                </a:prstGeom>
                <a:solidFill>
                  <a:srgbClr val="F2A5DC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F67CEBB4-9F21-C419-1DE8-5B281B0D0622}"/>
                    </a:ext>
                  </a:extLst>
                </p:cNvPr>
                <p:cNvSpPr/>
                <p:nvPr/>
              </p:nvSpPr>
              <p:spPr>
                <a:xfrm>
                  <a:off x="9821243" y="3910120"/>
                  <a:ext cx="560717" cy="534838"/>
                </a:xfrm>
                <a:prstGeom prst="ellipse">
                  <a:avLst/>
                </a:prstGeom>
                <a:solidFill>
                  <a:srgbClr val="F2A5DC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C3041240-414E-C6D9-5553-C762343E4F64}"/>
                    </a:ext>
                  </a:extLst>
                </p:cNvPr>
                <p:cNvSpPr/>
                <p:nvPr/>
              </p:nvSpPr>
              <p:spPr>
                <a:xfrm>
                  <a:off x="9812846" y="2463299"/>
                  <a:ext cx="560717" cy="534838"/>
                </a:xfrm>
                <a:prstGeom prst="ellipse">
                  <a:avLst/>
                </a:prstGeom>
                <a:solidFill>
                  <a:srgbClr val="F2A5DC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:endParaRPr lang="en-US" sz="1600" dirty="0"/>
                </a:p>
              </p:txBody>
            </p:sp>
            <p:cxnSp>
              <p:nvCxnSpPr>
                <p:cNvPr id="47" name="Straight Arrow Connector 46">
                  <a:extLst>
                    <a:ext uri="{FF2B5EF4-FFF2-40B4-BE49-F238E27FC236}">
                      <a16:creationId xmlns:a16="http://schemas.microsoft.com/office/drawing/2014/main" id="{B88419F5-3482-DDEC-B1C4-64DC9D39F79F}"/>
                    </a:ext>
                  </a:extLst>
                </p:cNvPr>
                <p:cNvCxnSpPr>
                  <a:stCxn id="42" idx="6"/>
                  <a:endCxn id="27" idx="2"/>
                </p:cNvCxnSpPr>
                <p:nvPr/>
              </p:nvCxnSpPr>
              <p:spPr>
                <a:xfrm flipV="1">
                  <a:off x="4819503" y="2399211"/>
                  <a:ext cx="982059" cy="228946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1FC68733-71E8-27A1-E11D-F18D7A57AF94}"/>
                    </a:ext>
                  </a:extLst>
                </p:cNvPr>
                <p:cNvCxnSpPr>
                  <a:stCxn id="43" idx="6"/>
                  <a:endCxn id="20" idx="2"/>
                </p:cNvCxnSpPr>
                <p:nvPr/>
              </p:nvCxnSpPr>
              <p:spPr>
                <a:xfrm flipV="1">
                  <a:off x="4819502" y="3907086"/>
                  <a:ext cx="983308" cy="146365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49" name="Straight Arrow Connector 48">
                  <a:extLst>
                    <a:ext uri="{FF2B5EF4-FFF2-40B4-BE49-F238E27FC236}">
                      <a16:creationId xmlns:a16="http://schemas.microsoft.com/office/drawing/2014/main" id="{B4F6E424-6403-41E1-41D7-8F3E3D8E601B}"/>
                    </a:ext>
                  </a:extLst>
                </p:cNvPr>
                <p:cNvCxnSpPr>
                  <a:stCxn id="43" idx="6"/>
                  <a:endCxn id="25" idx="2"/>
                </p:cNvCxnSpPr>
                <p:nvPr/>
              </p:nvCxnSpPr>
              <p:spPr>
                <a:xfrm flipV="1">
                  <a:off x="4819502" y="3193682"/>
                  <a:ext cx="982061" cy="217705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0" name="Straight Arrow Connector 49">
                  <a:extLst>
                    <a:ext uri="{FF2B5EF4-FFF2-40B4-BE49-F238E27FC236}">
                      <a16:creationId xmlns:a16="http://schemas.microsoft.com/office/drawing/2014/main" id="{DDD8BF8A-FB5C-A45B-98A1-64A9AE61471C}"/>
                    </a:ext>
                  </a:extLst>
                </p:cNvPr>
                <p:cNvCxnSpPr>
                  <a:stCxn id="41" idx="6"/>
                  <a:endCxn id="26" idx="2"/>
                </p:cNvCxnSpPr>
                <p:nvPr/>
              </p:nvCxnSpPr>
              <p:spPr>
                <a:xfrm>
                  <a:off x="4819502" y="2511625"/>
                  <a:ext cx="1013347" cy="218209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1" name="Straight Arrow Connector 50">
                  <a:extLst>
                    <a:ext uri="{FF2B5EF4-FFF2-40B4-BE49-F238E27FC236}">
                      <a16:creationId xmlns:a16="http://schemas.microsoft.com/office/drawing/2014/main" id="{3E2A61B2-87B4-C645-0061-8B26FF0BF896}"/>
                    </a:ext>
                  </a:extLst>
                </p:cNvPr>
                <p:cNvCxnSpPr>
                  <a:stCxn id="41" idx="6"/>
                  <a:endCxn id="27" idx="2"/>
                </p:cNvCxnSpPr>
                <p:nvPr/>
              </p:nvCxnSpPr>
              <p:spPr>
                <a:xfrm flipV="1">
                  <a:off x="4819502" y="2399211"/>
                  <a:ext cx="982060" cy="11241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2" name="Straight Arrow Connector 51">
                  <a:extLst>
                    <a:ext uri="{FF2B5EF4-FFF2-40B4-BE49-F238E27FC236}">
                      <a16:creationId xmlns:a16="http://schemas.microsoft.com/office/drawing/2014/main" id="{1C4C2B1B-6F70-2532-554F-36605F87F213}"/>
                    </a:ext>
                  </a:extLst>
                </p:cNvPr>
                <p:cNvCxnSpPr>
                  <a:stCxn id="40" idx="6"/>
                  <a:endCxn id="27" idx="2"/>
                </p:cNvCxnSpPr>
                <p:nvPr/>
              </p:nvCxnSpPr>
              <p:spPr>
                <a:xfrm>
                  <a:off x="4819503" y="1829568"/>
                  <a:ext cx="982059" cy="56964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3" name="Straight Arrow Connector 52">
                  <a:extLst>
                    <a:ext uri="{FF2B5EF4-FFF2-40B4-BE49-F238E27FC236}">
                      <a16:creationId xmlns:a16="http://schemas.microsoft.com/office/drawing/2014/main" id="{5EB1DE55-7719-9A73-6EC4-AF95494518B0}"/>
                    </a:ext>
                  </a:extLst>
                </p:cNvPr>
                <p:cNvCxnSpPr>
                  <a:stCxn id="42" idx="6"/>
                  <a:endCxn id="26" idx="2"/>
                </p:cNvCxnSpPr>
                <p:nvPr/>
              </p:nvCxnSpPr>
              <p:spPr>
                <a:xfrm>
                  <a:off x="4819503" y="4688679"/>
                  <a:ext cx="1013346" cy="503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4" name="Straight Arrow Connector 53">
                  <a:extLst>
                    <a:ext uri="{FF2B5EF4-FFF2-40B4-BE49-F238E27FC236}">
                      <a16:creationId xmlns:a16="http://schemas.microsoft.com/office/drawing/2014/main" id="{77339661-F08A-597B-7E91-21160DB45F54}"/>
                    </a:ext>
                  </a:extLst>
                </p:cNvPr>
                <p:cNvCxnSpPr>
                  <a:stCxn id="19" idx="6"/>
                  <a:endCxn id="27" idx="2"/>
                </p:cNvCxnSpPr>
                <p:nvPr/>
              </p:nvCxnSpPr>
              <p:spPr>
                <a:xfrm flipV="1">
                  <a:off x="4824067" y="2399211"/>
                  <a:ext cx="977495" cy="149478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5" name="Straight Arrow Connector 54">
                  <a:extLst>
                    <a:ext uri="{FF2B5EF4-FFF2-40B4-BE49-F238E27FC236}">
                      <a16:creationId xmlns:a16="http://schemas.microsoft.com/office/drawing/2014/main" id="{C0A93F6E-694A-CCB7-4746-089BEB97123E}"/>
                    </a:ext>
                  </a:extLst>
                </p:cNvPr>
                <p:cNvCxnSpPr>
                  <a:stCxn id="43" idx="6"/>
                  <a:endCxn id="26" idx="2"/>
                </p:cNvCxnSpPr>
                <p:nvPr/>
              </p:nvCxnSpPr>
              <p:spPr>
                <a:xfrm flipV="1">
                  <a:off x="4819502" y="4693718"/>
                  <a:ext cx="1013347" cy="67701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6" name="Straight Arrow Connector 55">
                  <a:extLst>
                    <a:ext uri="{FF2B5EF4-FFF2-40B4-BE49-F238E27FC236}">
                      <a16:creationId xmlns:a16="http://schemas.microsoft.com/office/drawing/2014/main" id="{39AA03EC-9CF3-6BE2-F113-472030E6E087}"/>
                    </a:ext>
                  </a:extLst>
                </p:cNvPr>
                <p:cNvCxnSpPr>
                  <a:stCxn id="43" idx="6"/>
                  <a:endCxn id="20" idx="2"/>
                </p:cNvCxnSpPr>
                <p:nvPr/>
              </p:nvCxnSpPr>
              <p:spPr>
                <a:xfrm flipV="1">
                  <a:off x="4819502" y="3907086"/>
                  <a:ext cx="983308" cy="146365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7" name="Straight Arrow Connector 56">
                  <a:extLst>
                    <a:ext uri="{FF2B5EF4-FFF2-40B4-BE49-F238E27FC236}">
                      <a16:creationId xmlns:a16="http://schemas.microsoft.com/office/drawing/2014/main" id="{114E8EA9-5000-30C3-1431-767429BB7807}"/>
                    </a:ext>
                  </a:extLst>
                </p:cNvPr>
                <p:cNvCxnSpPr>
                  <a:stCxn id="42" idx="6"/>
                  <a:endCxn id="25" idx="2"/>
                </p:cNvCxnSpPr>
                <p:nvPr/>
              </p:nvCxnSpPr>
              <p:spPr>
                <a:xfrm flipV="1">
                  <a:off x="4819503" y="3193682"/>
                  <a:ext cx="982060" cy="149499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8" name="Straight Arrow Connector 57">
                  <a:extLst>
                    <a:ext uri="{FF2B5EF4-FFF2-40B4-BE49-F238E27FC236}">
                      <a16:creationId xmlns:a16="http://schemas.microsoft.com/office/drawing/2014/main" id="{7A95C782-6A5F-2527-515A-FE8015AAA9E6}"/>
                    </a:ext>
                  </a:extLst>
                </p:cNvPr>
                <p:cNvCxnSpPr>
                  <a:stCxn id="41" idx="6"/>
                  <a:endCxn id="25" idx="2"/>
                </p:cNvCxnSpPr>
                <p:nvPr/>
              </p:nvCxnSpPr>
              <p:spPr>
                <a:xfrm>
                  <a:off x="4819502" y="2511625"/>
                  <a:ext cx="982061" cy="68205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59" name="Straight Arrow Connector 58">
                  <a:extLst>
                    <a:ext uri="{FF2B5EF4-FFF2-40B4-BE49-F238E27FC236}">
                      <a16:creationId xmlns:a16="http://schemas.microsoft.com/office/drawing/2014/main" id="{6B90F64C-8B96-C32E-EB99-F3F308879F89}"/>
                    </a:ext>
                  </a:extLst>
                </p:cNvPr>
                <p:cNvCxnSpPr>
                  <a:stCxn id="40" idx="6"/>
                  <a:endCxn id="25" idx="2"/>
                </p:cNvCxnSpPr>
                <p:nvPr/>
              </p:nvCxnSpPr>
              <p:spPr>
                <a:xfrm>
                  <a:off x="4819503" y="1829568"/>
                  <a:ext cx="982060" cy="136411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0" name="Straight Arrow Connector 59">
                  <a:extLst>
                    <a:ext uri="{FF2B5EF4-FFF2-40B4-BE49-F238E27FC236}">
                      <a16:creationId xmlns:a16="http://schemas.microsoft.com/office/drawing/2014/main" id="{4A89204E-8CA1-D075-5530-E9536B800029}"/>
                    </a:ext>
                  </a:extLst>
                </p:cNvPr>
                <p:cNvCxnSpPr>
                  <a:stCxn id="40" idx="6"/>
                  <a:endCxn id="26" idx="2"/>
                </p:cNvCxnSpPr>
                <p:nvPr/>
              </p:nvCxnSpPr>
              <p:spPr>
                <a:xfrm>
                  <a:off x="4819503" y="1829568"/>
                  <a:ext cx="1013346" cy="286415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1" name="Straight Arrow Connector 60">
                  <a:extLst>
                    <a:ext uri="{FF2B5EF4-FFF2-40B4-BE49-F238E27FC236}">
                      <a16:creationId xmlns:a16="http://schemas.microsoft.com/office/drawing/2014/main" id="{B7FF1171-FB2C-84D4-C0CA-F3F1AFFDFF66}"/>
                    </a:ext>
                  </a:extLst>
                </p:cNvPr>
                <p:cNvCxnSpPr>
                  <a:stCxn id="41" idx="6"/>
                  <a:endCxn id="20" idx="2"/>
                </p:cNvCxnSpPr>
                <p:nvPr/>
              </p:nvCxnSpPr>
              <p:spPr>
                <a:xfrm>
                  <a:off x="4819502" y="2511625"/>
                  <a:ext cx="983308" cy="139546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2" name="Straight Arrow Connector 61">
                  <a:extLst>
                    <a:ext uri="{FF2B5EF4-FFF2-40B4-BE49-F238E27FC236}">
                      <a16:creationId xmlns:a16="http://schemas.microsoft.com/office/drawing/2014/main" id="{4FE8D67D-D07A-71A3-74B6-3C63F09B72D9}"/>
                    </a:ext>
                  </a:extLst>
                </p:cNvPr>
                <p:cNvCxnSpPr>
                  <a:stCxn id="18" idx="6"/>
                  <a:endCxn id="27" idx="2"/>
                </p:cNvCxnSpPr>
                <p:nvPr/>
              </p:nvCxnSpPr>
              <p:spPr>
                <a:xfrm flipV="1">
                  <a:off x="4824068" y="2399211"/>
                  <a:ext cx="977494" cy="81272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BC3D8DD3-3C0B-FA98-FA5F-A6DC12E1EE77}"/>
                    </a:ext>
                  </a:extLst>
                </p:cNvPr>
                <p:cNvCxnSpPr>
                  <a:stCxn id="42" idx="6"/>
                  <a:endCxn id="20" idx="2"/>
                </p:cNvCxnSpPr>
                <p:nvPr/>
              </p:nvCxnSpPr>
              <p:spPr>
                <a:xfrm flipV="1">
                  <a:off x="4819503" y="3907086"/>
                  <a:ext cx="983307" cy="781593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4" name="Straight Arrow Connector 63">
                  <a:extLst>
                    <a:ext uri="{FF2B5EF4-FFF2-40B4-BE49-F238E27FC236}">
                      <a16:creationId xmlns:a16="http://schemas.microsoft.com/office/drawing/2014/main" id="{7838B4F2-27D9-6C59-67AB-C973D004DB7D}"/>
                    </a:ext>
                  </a:extLst>
                </p:cNvPr>
                <p:cNvCxnSpPr>
                  <a:stCxn id="27" idx="6"/>
                  <a:endCxn id="35" idx="2"/>
                </p:cNvCxnSpPr>
                <p:nvPr/>
              </p:nvCxnSpPr>
              <p:spPr>
                <a:xfrm>
                  <a:off x="6362279" y="2399211"/>
                  <a:ext cx="740794" cy="79447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5" name="Straight Arrow Connector 64">
                  <a:extLst>
                    <a:ext uri="{FF2B5EF4-FFF2-40B4-BE49-F238E27FC236}">
                      <a16:creationId xmlns:a16="http://schemas.microsoft.com/office/drawing/2014/main" id="{25B26C0B-5FDE-262E-17C4-ECDBE1033624}"/>
                    </a:ext>
                  </a:extLst>
                </p:cNvPr>
                <p:cNvCxnSpPr>
                  <a:stCxn id="27" idx="6"/>
                  <a:endCxn id="23" idx="2"/>
                </p:cNvCxnSpPr>
                <p:nvPr/>
              </p:nvCxnSpPr>
              <p:spPr>
                <a:xfrm>
                  <a:off x="6362279" y="2399211"/>
                  <a:ext cx="740795" cy="151040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6" name="Straight Arrow Connector 65">
                  <a:extLst>
                    <a:ext uri="{FF2B5EF4-FFF2-40B4-BE49-F238E27FC236}">
                      <a16:creationId xmlns:a16="http://schemas.microsoft.com/office/drawing/2014/main" id="{02E09D97-F053-FAE1-48F8-B7A0F35AED04}"/>
                    </a:ext>
                  </a:extLst>
                </p:cNvPr>
                <p:cNvCxnSpPr>
                  <a:stCxn id="25" idx="6"/>
                  <a:endCxn id="35" idx="2"/>
                </p:cNvCxnSpPr>
                <p:nvPr/>
              </p:nvCxnSpPr>
              <p:spPr>
                <a:xfrm>
                  <a:off x="6362280" y="3193682"/>
                  <a:ext cx="740793" cy="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7" name="Straight Arrow Connector 66">
                  <a:extLst>
                    <a:ext uri="{FF2B5EF4-FFF2-40B4-BE49-F238E27FC236}">
                      <a16:creationId xmlns:a16="http://schemas.microsoft.com/office/drawing/2014/main" id="{4D5C9059-5163-2677-55BE-5FE7AFA79ADF}"/>
                    </a:ext>
                  </a:extLst>
                </p:cNvPr>
                <p:cNvCxnSpPr>
                  <a:stCxn id="20" idx="6"/>
                  <a:endCxn id="35" idx="2"/>
                </p:cNvCxnSpPr>
                <p:nvPr/>
              </p:nvCxnSpPr>
              <p:spPr>
                <a:xfrm flipV="1">
                  <a:off x="6363527" y="3193682"/>
                  <a:ext cx="739546" cy="71340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8" name="Straight Arrow Connector 67">
                  <a:extLst>
                    <a:ext uri="{FF2B5EF4-FFF2-40B4-BE49-F238E27FC236}">
                      <a16:creationId xmlns:a16="http://schemas.microsoft.com/office/drawing/2014/main" id="{B492095F-5BB4-FBB9-8876-8DF29F86E18D}"/>
                    </a:ext>
                  </a:extLst>
                </p:cNvPr>
                <p:cNvCxnSpPr>
                  <a:stCxn id="26" idx="6"/>
                  <a:endCxn id="35" idx="2"/>
                </p:cNvCxnSpPr>
                <p:nvPr/>
              </p:nvCxnSpPr>
              <p:spPr>
                <a:xfrm flipV="1">
                  <a:off x="6393566" y="3193682"/>
                  <a:ext cx="709507" cy="150003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69" name="Straight Arrow Connector 68">
                  <a:extLst>
                    <a:ext uri="{FF2B5EF4-FFF2-40B4-BE49-F238E27FC236}">
                      <a16:creationId xmlns:a16="http://schemas.microsoft.com/office/drawing/2014/main" id="{4E25A176-C60C-75A4-1A0A-08929DF5315C}"/>
                    </a:ext>
                  </a:extLst>
                </p:cNvPr>
                <p:cNvCxnSpPr>
                  <a:stCxn id="35" idx="6"/>
                  <a:endCxn id="39" idx="2"/>
                </p:cNvCxnSpPr>
                <p:nvPr/>
              </p:nvCxnSpPr>
              <p:spPr>
                <a:xfrm flipV="1">
                  <a:off x="7663790" y="2399211"/>
                  <a:ext cx="603111" cy="79447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0" name="Straight Arrow Connector 69">
                  <a:extLst>
                    <a:ext uri="{FF2B5EF4-FFF2-40B4-BE49-F238E27FC236}">
                      <a16:creationId xmlns:a16="http://schemas.microsoft.com/office/drawing/2014/main" id="{16D24D3F-B00F-12A9-FC53-B31FD21F62B7}"/>
                    </a:ext>
                  </a:extLst>
                </p:cNvPr>
                <p:cNvCxnSpPr>
                  <a:stCxn id="35" idx="6"/>
                  <a:endCxn id="37" idx="2"/>
                </p:cNvCxnSpPr>
                <p:nvPr/>
              </p:nvCxnSpPr>
              <p:spPr>
                <a:xfrm>
                  <a:off x="7663790" y="3193682"/>
                  <a:ext cx="603112" cy="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1" name="Straight Arrow Connector 70">
                  <a:extLst>
                    <a:ext uri="{FF2B5EF4-FFF2-40B4-BE49-F238E27FC236}">
                      <a16:creationId xmlns:a16="http://schemas.microsoft.com/office/drawing/2014/main" id="{89B9531F-D5AE-F301-F33E-FE06411CDA7B}"/>
                    </a:ext>
                  </a:extLst>
                </p:cNvPr>
                <p:cNvCxnSpPr>
                  <a:stCxn id="35" idx="6"/>
                  <a:endCxn id="36" idx="2"/>
                </p:cNvCxnSpPr>
                <p:nvPr/>
              </p:nvCxnSpPr>
              <p:spPr>
                <a:xfrm>
                  <a:off x="7663789" y="3193682"/>
                  <a:ext cx="611104" cy="72145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2" name="Straight Arrow Connector 71">
                  <a:extLst>
                    <a:ext uri="{FF2B5EF4-FFF2-40B4-BE49-F238E27FC236}">
                      <a16:creationId xmlns:a16="http://schemas.microsoft.com/office/drawing/2014/main" id="{334F7D08-AEB0-7837-7674-202A53D3BA7E}"/>
                    </a:ext>
                  </a:extLst>
                </p:cNvPr>
                <p:cNvCxnSpPr>
                  <a:stCxn id="35" idx="6"/>
                  <a:endCxn id="38" idx="2"/>
                </p:cNvCxnSpPr>
                <p:nvPr/>
              </p:nvCxnSpPr>
              <p:spPr>
                <a:xfrm>
                  <a:off x="7663790" y="3193682"/>
                  <a:ext cx="634398" cy="150003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3" name="Straight Arrow Connector 72">
                  <a:extLst>
                    <a:ext uri="{FF2B5EF4-FFF2-40B4-BE49-F238E27FC236}">
                      <a16:creationId xmlns:a16="http://schemas.microsoft.com/office/drawing/2014/main" id="{3B023E09-0619-E86E-BBF2-4588D6640623}"/>
                    </a:ext>
                  </a:extLst>
                </p:cNvPr>
                <p:cNvCxnSpPr>
                  <a:stCxn id="23" idx="6"/>
                  <a:endCxn id="39" idx="2"/>
                </p:cNvCxnSpPr>
                <p:nvPr/>
              </p:nvCxnSpPr>
              <p:spPr>
                <a:xfrm flipV="1">
                  <a:off x="7663791" y="2399211"/>
                  <a:ext cx="603111" cy="151040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4" name="Straight Arrow Connector 73">
                  <a:extLst>
                    <a:ext uri="{FF2B5EF4-FFF2-40B4-BE49-F238E27FC236}">
                      <a16:creationId xmlns:a16="http://schemas.microsoft.com/office/drawing/2014/main" id="{D8A3F0CA-B90B-C787-F037-3FB704FFCC4B}"/>
                    </a:ext>
                  </a:extLst>
                </p:cNvPr>
                <p:cNvCxnSpPr>
                  <a:stCxn id="23" idx="6"/>
                  <a:endCxn id="37" idx="2"/>
                </p:cNvCxnSpPr>
                <p:nvPr/>
              </p:nvCxnSpPr>
              <p:spPr>
                <a:xfrm flipV="1">
                  <a:off x="7663791" y="3193682"/>
                  <a:ext cx="603111" cy="71593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5" name="Straight Arrow Connector 74">
                  <a:extLst>
                    <a:ext uri="{FF2B5EF4-FFF2-40B4-BE49-F238E27FC236}">
                      <a16:creationId xmlns:a16="http://schemas.microsoft.com/office/drawing/2014/main" id="{138727B6-4ED8-E117-36CC-283F77755DCC}"/>
                    </a:ext>
                  </a:extLst>
                </p:cNvPr>
                <p:cNvCxnSpPr>
                  <a:stCxn id="23" idx="6"/>
                  <a:endCxn id="36" idx="2"/>
                </p:cNvCxnSpPr>
                <p:nvPr/>
              </p:nvCxnSpPr>
              <p:spPr>
                <a:xfrm>
                  <a:off x="7663791" y="3909619"/>
                  <a:ext cx="611103" cy="552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6" name="Straight Arrow Connector 75">
                  <a:extLst>
                    <a:ext uri="{FF2B5EF4-FFF2-40B4-BE49-F238E27FC236}">
                      <a16:creationId xmlns:a16="http://schemas.microsoft.com/office/drawing/2014/main" id="{3BCCCF6A-F0EC-1C6C-E703-045E048EA21B}"/>
                    </a:ext>
                  </a:extLst>
                </p:cNvPr>
                <p:cNvCxnSpPr>
                  <a:stCxn id="23" idx="6"/>
                  <a:endCxn id="38" idx="2"/>
                </p:cNvCxnSpPr>
                <p:nvPr/>
              </p:nvCxnSpPr>
              <p:spPr>
                <a:xfrm>
                  <a:off x="7663791" y="3909619"/>
                  <a:ext cx="634397" cy="78409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7" name="Straight Arrow Connector 76">
                  <a:extLst>
                    <a:ext uri="{FF2B5EF4-FFF2-40B4-BE49-F238E27FC236}">
                      <a16:creationId xmlns:a16="http://schemas.microsoft.com/office/drawing/2014/main" id="{3D33E29F-266B-2B58-DAB6-AA883157D606}"/>
                    </a:ext>
                  </a:extLst>
                </p:cNvPr>
                <p:cNvCxnSpPr>
                  <a:stCxn id="39" idx="6"/>
                  <a:endCxn id="46" idx="2"/>
                </p:cNvCxnSpPr>
                <p:nvPr/>
              </p:nvCxnSpPr>
              <p:spPr>
                <a:xfrm>
                  <a:off x="8827618" y="2399211"/>
                  <a:ext cx="985227" cy="33150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8" name="Straight Arrow Connector 77">
                  <a:extLst>
                    <a:ext uri="{FF2B5EF4-FFF2-40B4-BE49-F238E27FC236}">
                      <a16:creationId xmlns:a16="http://schemas.microsoft.com/office/drawing/2014/main" id="{17CFA8A6-05D7-D844-86D0-7C048C1377A5}"/>
                    </a:ext>
                  </a:extLst>
                </p:cNvPr>
                <p:cNvCxnSpPr>
                  <a:stCxn id="39" idx="6"/>
                  <a:endCxn id="44" idx="2"/>
                </p:cNvCxnSpPr>
                <p:nvPr/>
              </p:nvCxnSpPr>
              <p:spPr>
                <a:xfrm>
                  <a:off x="8827618" y="2399211"/>
                  <a:ext cx="972008" cy="1061492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79" name="Straight Arrow Connector 78">
                  <a:extLst>
                    <a:ext uri="{FF2B5EF4-FFF2-40B4-BE49-F238E27FC236}">
                      <a16:creationId xmlns:a16="http://schemas.microsoft.com/office/drawing/2014/main" id="{A22F7C5C-92AF-0A64-4948-423366159C2A}"/>
                    </a:ext>
                  </a:extLst>
                </p:cNvPr>
                <p:cNvCxnSpPr>
                  <a:stCxn id="39" idx="6"/>
                  <a:endCxn id="45" idx="2"/>
                </p:cNvCxnSpPr>
                <p:nvPr/>
              </p:nvCxnSpPr>
              <p:spPr>
                <a:xfrm>
                  <a:off x="8827618" y="2399211"/>
                  <a:ext cx="993625" cy="1778328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0" name="Straight Arrow Connector 79">
                  <a:extLst>
                    <a:ext uri="{FF2B5EF4-FFF2-40B4-BE49-F238E27FC236}">
                      <a16:creationId xmlns:a16="http://schemas.microsoft.com/office/drawing/2014/main" id="{161C674A-3F0C-0FE8-5D0E-851D5CC0C6AB}"/>
                    </a:ext>
                  </a:extLst>
                </p:cNvPr>
                <p:cNvCxnSpPr>
                  <a:stCxn id="37" idx="6"/>
                  <a:endCxn id="46" idx="2"/>
                </p:cNvCxnSpPr>
                <p:nvPr/>
              </p:nvCxnSpPr>
              <p:spPr>
                <a:xfrm flipV="1">
                  <a:off x="8827618" y="2730718"/>
                  <a:ext cx="985227" cy="462964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1" name="Straight Arrow Connector 80">
                  <a:extLst>
                    <a:ext uri="{FF2B5EF4-FFF2-40B4-BE49-F238E27FC236}">
                      <a16:creationId xmlns:a16="http://schemas.microsoft.com/office/drawing/2014/main" id="{EEEB239B-438E-2157-9975-3CA15CADEB74}"/>
                    </a:ext>
                  </a:extLst>
                </p:cNvPr>
                <p:cNvCxnSpPr>
                  <a:stCxn id="37" idx="6"/>
                  <a:endCxn id="44" idx="2"/>
                </p:cNvCxnSpPr>
                <p:nvPr/>
              </p:nvCxnSpPr>
              <p:spPr>
                <a:xfrm>
                  <a:off x="8827618" y="3193682"/>
                  <a:ext cx="972008" cy="26702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2" name="Straight Arrow Connector 81">
                  <a:extLst>
                    <a:ext uri="{FF2B5EF4-FFF2-40B4-BE49-F238E27FC236}">
                      <a16:creationId xmlns:a16="http://schemas.microsoft.com/office/drawing/2014/main" id="{38AF3DEE-D03A-7482-68C7-702F3D271923}"/>
                    </a:ext>
                  </a:extLst>
                </p:cNvPr>
                <p:cNvCxnSpPr>
                  <a:stCxn id="37" idx="6"/>
                  <a:endCxn id="45" idx="2"/>
                </p:cNvCxnSpPr>
                <p:nvPr/>
              </p:nvCxnSpPr>
              <p:spPr>
                <a:xfrm>
                  <a:off x="8827618" y="3193682"/>
                  <a:ext cx="993625" cy="983857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3" name="Straight Arrow Connector 82">
                  <a:extLst>
                    <a:ext uri="{FF2B5EF4-FFF2-40B4-BE49-F238E27FC236}">
                      <a16:creationId xmlns:a16="http://schemas.microsoft.com/office/drawing/2014/main" id="{D07F040F-15A7-DB65-4B8A-56F74A24C65C}"/>
                    </a:ext>
                  </a:extLst>
                </p:cNvPr>
                <p:cNvCxnSpPr>
                  <a:stCxn id="36" idx="6"/>
                  <a:endCxn id="46" idx="2"/>
                </p:cNvCxnSpPr>
                <p:nvPr/>
              </p:nvCxnSpPr>
              <p:spPr>
                <a:xfrm flipV="1">
                  <a:off x="8835610" y="2730718"/>
                  <a:ext cx="977235" cy="1184421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4" name="Straight Arrow Connector 83">
                  <a:extLst>
                    <a:ext uri="{FF2B5EF4-FFF2-40B4-BE49-F238E27FC236}">
                      <a16:creationId xmlns:a16="http://schemas.microsoft.com/office/drawing/2014/main" id="{B13A5A7C-EB63-BE86-75E0-41EDB46CB71C}"/>
                    </a:ext>
                  </a:extLst>
                </p:cNvPr>
                <p:cNvCxnSpPr>
                  <a:stCxn id="36" idx="6"/>
                  <a:endCxn id="44" idx="2"/>
                </p:cNvCxnSpPr>
                <p:nvPr/>
              </p:nvCxnSpPr>
              <p:spPr>
                <a:xfrm flipV="1">
                  <a:off x="8835610" y="3460703"/>
                  <a:ext cx="964016" cy="454436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5" name="Straight Arrow Connector 84">
                  <a:extLst>
                    <a:ext uri="{FF2B5EF4-FFF2-40B4-BE49-F238E27FC236}">
                      <a16:creationId xmlns:a16="http://schemas.microsoft.com/office/drawing/2014/main" id="{F186E4C5-77B4-2B6F-FEC7-5143FC6ED6B4}"/>
                    </a:ext>
                  </a:extLst>
                </p:cNvPr>
                <p:cNvCxnSpPr>
                  <a:stCxn id="36" idx="6"/>
                  <a:endCxn id="45" idx="2"/>
                </p:cNvCxnSpPr>
                <p:nvPr/>
              </p:nvCxnSpPr>
              <p:spPr>
                <a:xfrm>
                  <a:off x="8835610" y="3915139"/>
                  <a:ext cx="985633" cy="26240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6" name="Straight Arrow Connector 85">
                  <a:extLst>
                    <a:ext uri="{FF2B5EF4-FFF2-40B4-BE49-F238E27FC236}">
                      <a16:creationId xmlns:a16="http://schemas.microsoft.com/office/drawing/2014/main" id="{E3C5D1C5-A172-6D87-76E4-B5FF4EB9172B}"/>
                    </a:ext>
                  </a:extLst>
                </p:cNvPr>
                <p:cNvCxnSpPr>
                  <a:stCxn id="38" idx="6"/>
                  <a:endCxn id="46" idx="2"/>
                </p:cNvCxnSpPr>
                <p:nvPr/>
              </p:nvCxnSpPr>
              <p:spPr>
                <a:xfrm flipV="1">
                  <a:off x="8858904" y="2730718"/>
                  <a:ext cx="953941" cy="1963000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7" name="Straight Arrow Connector 86">
                  <a:extLst>
                    <a:ext uri="{FF2B5EF4-FFF2-40B4-BE49-F238E27FC236}">
                      <a16:creationId xmlns:a16="http://schemas.microsoft.com/office/drawing/2014/main" id="{62842B4B-5181-BA2C-2E61-F5B0AFEA19DA}"/>
                    </a:ext>
                  </a:extLst>
                </p:cNvPr>
                <p:cNvCxnSpPr>
                  <a:stCxn id="38" idx="6"/>
                  <a:endCxn id="44" idx="2"/>
                </p:cNvCxnSpPr>
                <p:nvPr/>
              </p:nvCxnSpPr>
              <p:spPr>
                <a:xfrm flipV="1">
                  <a:off x="8858904" y="3460703"/>
                  <a:ext cx="940721" cy="1233015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cxnSp>
              <p:nvCxnSpPr>
                <p:cNvPr id="88" name="Straight Arrow Connector 87">
                  <a:extLst>
                    <a:ext uri="{FF2B5EF4-FFF2-40B4-BE49-F238E27FC236}">
                      <a16:creationId xmlns:a16="http://schemas.microsoft.com/office/drawing/2014/main" id="{C5153BEE-8890-D867-9CC0-A07D5A18413D}"/>
                    </a:ext>
                  </a:extLst>
                </p:cNvPr>
                <p:cNvCxnSpPr>
                  <a:stCxn id="38" idx="6"/>
                  <a:endCxn id="45" idx="2"/>
                </p:cNvCxnSpPr>
                <p:nvPr/>
              </p:nvCxnSpPr>
              <p:spPr>
                <a:xfrm flipV="1">
                  <a:off x="8858904" y="4177539"/>
                  <a:ext cx="962339" cy="516179"/>
                </a:xfrm>
                <a:prstGeom prst="straightConnector1">
                  <a:avLst/>
                </a:prstGeom>
                <a:ln w="28575" cap="sq">
                  <a:solidFill>
                    <a:srgbClr val="D71E28"/>
                  </a:solidFill>
                  <a:tailEnd type="triangle"/>
                </a:ln>
              </p:spPr>
              <p:style>
                <a:lnRef idx="1">
                  <a:srgbClr val="787070"/>
                </a:lnRef>
                <a:fillRef idx="0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</p:cxn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EBD25A8E-42F8-E2EE-D00E-0F60AB955254}"/>
                    </a:ext>
                  </a:extLst>
                </p:cNvPr>
                <p:cNvSpPr txBox="1"/>
                <p:nvPr/>
              </p:nvSpPr>
              <p:spPr>
                <a:xfrm>
                  <a:off x="3804666" y="5687591"/>
                  <a:ext cx="1419136" cy="30325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:r>
                    <a:rPr lang="en-US" sz="1400" dirty="0"/>
                    <a:t>Input</a:t>
                  </a:r>
                  <a:r>
                    <a:rPr lang="en-US" sz="1200" dirty="0"/>
                    <a:t> </a:t>
                  </a:r>
                  <a:r>
                    <a:rPr lang="en-US" sz="1400" dirty="0"/>
                    <a:t>layer</a:t>
                  </a:r>
                  <a:endParaRPr lang="en-US" sz="1200" dirty="0"/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D3ADCEA2-CC3D-632B-27ED-EC1A8B15BFA7}"/>
                    </a:ext>
                  </a:extLst>
                </p:cNvPr>
                <p:cNvSpPr txBox="1"/>
                <p:nvPr/>
              </p:nvSpPr>
              <p:spPr>
                <a:xfrm>
                  <a:off x="6537590" y="5738349"/>
                  <a:ext cx="1696132" cy="31846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:r>
                    <a:rPr lang="en-US" sz="1400" dirty="0"/>
                    <a:t>Hidden layers</a:t>
                  </a:r>
                </a:p>
              </p:txBody>
            </p: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E080D4F9-D8E8-F6EF-7076-69839FDF3038}"/>
                    </a:ext>
                  </a:extLst>
                </p:cNvPr>
                <p:cNvSpPr txBox="1"/>
                <p:nvPr/>
              </p:nvSpPr>
              <p:spPr>
                <a:xfrm>
                  <a:off x="9472851" y="5579116"/>
                  <a:ext cx="1341380" cy="31846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:r>
                    <a:rPr lang="en-US" sz="1400" dirty="0"/>
                    <a:t>Output</a:t>
                  </a:r>
                  <a:r>
                    <a:rPr lang="en-US" sz="1200" dirty="0"/>
                    <a:t> </a:t>
                  </a:r>
                  <a:r>
                    <a:rPr lang="en-US" sz="1400" dirty="0"/>
                    <a:t>layer</a:t>
                  </a:r>
                  <a:endParaRPr lang="en-US" sz="1200" dirty="0"/>
                </a:p>
              </p:txBody>
            </p:sp>
          </p:grp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E3D040B8-2E8D-4966-30E8-8501F713B56A}"/>
                  </a:ext>
                </a:extLst>
              </p:cNvPr>
              <p:cNvSpPr/>
              <p:nvPr/>
            </p:nvSpPr>
            <p:spPr>
              <a:xfrm>
                <a:off x="8722418" y="1525211"/>
                <a:ext cx="395560" cy="377304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0">
                <a:srgbClr val="787070"/>
              </a:lnRef>
              <a:fillRef idx="1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0000"/>
                  </a:lnSpc>
                </a:pPr>
                <a:endParaRPr lang="en-US" sz="1600" dirty="0"/>
              </a:p>
            </p:txBody>
          </p:sp>
          <p:sp>
            <p:nvSpPr>
              <p:cNvPr id="11" name="Left Brace 10">
                <a:extLst>
                  <a:ext uri="{FF2B5EF4-FFF2-40B4-BE49-F238E27FC236}">
                    <a16:creationId xmlns:a16="http://schemas.microsoft.com/office/drawing/2014/main" id="{1D9CF6DE-0322-F67D-32D3-CF2E4B6491F9}"/>
                  </a:ext>
                </a:extLst>
              </p:cNvPr>
              <p:cNvSpPr/>
              <p:nvPr/>
            </p:nvSpPr>
            <p:spPr>
              <a:xfrm rot="16200000">
                <a:off x="5856183" y="2716672"/>
                <a:ext cx="257964" cy="1902694"/>
              </a:xfrm>
              <a:prstGeom prst="leftBrace">
                <a:avLst/>
              </a:prstGeom>
              <a:ln w="12700" cap="sq"/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357B68E9-5A7C-9E14-F1FF-E38A1442B8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11417" y="1720845"/>
                <a:ext cx="640080" cy="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BEB08639-C06E-5358-6AA0-28CE63C716A8}"/>
                  </a:ext>
                </a:extLst>
              </p:cNvPr>
              <p:cNvSpPr/>
              <p:nvPr/>
            </p:nvSpPr>
            <p:spPr>
              <a:xfrm>
                <a:off x="8708565" y="2028591"/>
                <a:ext cx="395560" cy="377304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0">
                <a:srgbClr val="787070"/>
              </a:lnRef>
              <a:fillRef idx="1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0000"/>
                  </a:lnSpc>
                </a:pPr>
                <a:endParaRPr lang="en-US" sz="1600" dirty="0"/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5DC17CCB-B316-8656-7C29-6389ED5082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97564" y="2224225"/>
                <a:ext cx="640080" cy="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C78AC0B3-6B30-3EB8-A1F8-D2F97B16FE66}"/>
                  </a:ext>
                </a:extLst>
              </p:cNvPr>
              <p:cNvSpPr/>
              <p:nvPr/>
            </p:nvSpPr>
            <p:spPr>
              <a:xfrm>
                <a:off x="8713189" y="2522734"/>
                <a:ext cx="395560" cy="377304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0">
                <a:srgbClr val="787070"/>
              </a:lnRef>
              <a:fillRef idx="1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0000"/>
                  </a:lnSpc>
                </a:pPr>
                <a:endParaRPr lang="en-US" sz="1600" dirty="0"/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4C566D98-BF6A-8C67-31DC-D3BC06B463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02188" y="2718368"/>
                <a:ext cx="640080" cy="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D1C46C6-CF48-272D-FFA7-61F151564993}"/>
                  </a:ext>
                </a:extLst>
              </p:cNvPr>
              <p:cNvSpPr txBox="1"/>
              <p:nvPr/>
            </p:nvSpPr>
            <p:spPr>
              <a:xfrm>
                <a:off x="8476787" y="3746389"/>
                <a:ext cx="946282" cy="22466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1200"/>
                  </a:spcBef>
                  <a:buSzPct val="100000"/>
                </a:pPr>
                <a:r>
                  <a:rPr lang="en-US" sz="1400" dirty="0"/>
                  <a:t>Output</a:t>
                </a:r>
                <a:r>
                  <a:rPr lang="en-US" sz="1200" dirty="0"/>
                  <a:t> </a:t>
                </a:r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B216E8F-074D-7158-BF11-3B8D47E51360}"/>
                </a:ext>
              </a:extLst>
            </p:cNvPr>
            <p:cNvSpPr/>
            <p:nvPr/>
          </p:nvSpPr>
          <p:spPr>
            <a:xfrm>
              <a:off x="4819944" y="581891"/>
              <a:ext cx="6060492" cy="3838890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821044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dirty="0"/>
                  <a:t>Question</a:t>
                </a:r>
                <a:r>
                  <a:rPr lang="en-US" dirty="0"/>
                  <a:t>: What is the output of the network if the input is…?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b="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=−2</m:t>
                    </m:r>
                  </m:oMath>
                </a14:m>
                <a:endParaRPr lang="en-US" b="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196" t="-14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17</a:t>
            </a:fld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>
            <a:off x="2430400" y="2090504"/>
            <a:ext cx="8593726" cy="4361368"/>
            <a:chOff x="3568536" y="1781682"/>
            <a:chExt cx="8593726" cy="4361368"/>
          </a:xfrm>
        </p:grpSpPr>
        <p:grpSp>
          <p:nvGrpSpPr>
            <p:cNvPr id="5" name="Group 4"/>
            <p:cNvGrpSpPr/>
            <p:nvPr/>
          </p:nvGrpSpPr>
          <p:grpSpPr>
            <a:xfrm>
              <a:off x="3568536" y="1781682"/>
              <a:ext cx="8593726" cy="4332518"/>
              <a:chOff x="5358425" y="2010282"/>
              <a:chExt cx="8593726" cy="4332518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5358425" y="2010282"/>
                <a:ext cx="8593726" cy="4332518"/>
                <a:chOff x="5358425" y="2010282"/>
                <a:chExt cx="8593726" cy="4332518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5358425" y="2010282"/>
                  <a:ext cx="8593726" cy="4332518"/>
                  <a:chOff x="6649883" y="-500822"/>
                  <a:chExt cx="8593726" cy="4332518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5" name="Oval 14"/>
                      <p:cNvSpPr/>
                      <p:nvPr/>
                    </p:nvSpPr>
                    <p:spPr>
                      <a:xfrm>
                        <a:off x="6895143" y="595106"/>
                        <a:ext cx="560717" cy="534838"/>
                      </a:xfrm>
                      <a:prstGeom prst="ellipse">
                        <a:avLst/>
                      </a:prstGeom>
                      <a:ln>
                        <a:noFill/>
                      </a:ln>
                    </p:spPr>
                    <p:style>
                      <a:lnRef idx="0">
                        <a:srgbClr val="787070"/>
                      </a:lnRef>
                      <a:fillRef idx="1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m:oMathPara>
                        </a14:m>
                        <a:endParaRPr lang="en-US" sz="1600" dirty="0"/>
                      </a:p>
                    </p:txBody>
                  </p:sp>
                </mc:Choice>
                <mc:Fallback xmlns="">
                  <p:sp>
                    <p:nvSpPr>
                      <p:cNvPr id="15" name="Oval 14"/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895143" y="595106"/>
                        <a:ext cx="560717" cy="534838"/>
                      </a:xfrm>
                      <a:prstGeom prst="ellipse">
                        <a:avLst/>
                      </a:prstGeom>
                      <a:blipFill>
                        <a:blip r:embed="rId4"/>
                        <a:stretch>
                          <a:fillRect/>
                        </a:stretch>
                      </a:blipFill>
                      <a:ln>
                        <a:noFill/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6" name="Oval 15"/>
                      <p:cNvSpPr/>
                      <p:nvPr/>
                    </p:nvSpPr>
                    <p:spPr>
                      <a:xfrm>
                        <a:off x="6895142" y="1277163"/>
                        <a:ext cx="560717" cy="534838"/>
                      </a:xfrm>
                      <a:prstGeom prst="ellipse">
                        <a:avLst/>
                      </a:prstGeom>
                      <a:ln>
                        <a:noFill/>
                      </a:ln>
                    </p:spPr>
                    <p:style>
                      <a:lnRef idx="0">
                        <a:srgbClr val="787070"/>
                      </a:lnRef>
                      <a:fillRef idx="1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m:oMathPara>
                        </a14:m>
                        <a:endParaRPr lang="en-US" sz="1600" dirty="0"/>
                      </a:p>
                    </p:txBody>
                  </p:sp>
                </mc:Choice>
                <mc:Fallback xmlns="">
                  <p:sp>
                    <p:nvSpPr>
                      <p:cNvPr id="16" name="Oval 15"/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895142" y="1277163"/>
                        <a:ext cx="560717" cy="534838"/>
                      </a:xfrm>
                      <a:prstGeom prst="ellipse">
                        <a:avLst/>
                      </a:prstGeom>
                      <a:blipFill>
                        <a:blip r:embed="rId5"/>
                        <a:stretch>
                          <a:fillRect/>
                        </a:stretch>
                      </a:blipFill>
                      <a:ln>
                        <a:noFill/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20" name="TextBox 19"/>
                  <p:cNvSpPr txBox="1"/>
                  <p:nvPr/>
                </p:nvSpPr>
                <p:spPr>
                  <a:xfrm>
                    <a:off x="6649883" y="2596806"/>
                    <a:ext cx="1049986" cy="28210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:r>
                      <a:rPr lang="en-US" sz="1600" dirty="0"/>
                      <a:t>Input layer</a:t>
                    </a:r>
                  </a:p>
                </p:txBody>
              </p:sp>
              <p:sp>
                <p:nvSpPr>
                  <p:cNvPr id="21" name="TextBox 20"/>
                  <p:cNvSpPr txBox="1"/>
                  <p:nvPr/>
                </p:nvSpPr>
                <p:spPr>
                  <a:xfrm>
                    <a:off x="9704100" y="3513231"/>
                    <a:ext cx="1341380" cy="318465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:r>
                      <a:rPr lang="en-US" sz="1600" dirty="0"/>
                      <a:t>Hidden layer</a:t>
                    </a:r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2" name="Oval 21"/>
                      <p:cNvSpPr/>
                      <p:nvPr/>
                    </p:nvSpPr>
                    <p:spPr>
                      <a:xfrm>
                        <a:off x="11877832" y="595106"/>
                        <a:ext cx="1828800" cy="1828800"/>
                      </a:xfrm>
                      <a:prstGeom prst="ellipse">
                        <a:avLst/>
                      </a:prstGeom>
                      <a:solidFill>
                        <a:srgbClr val="FFF1B2"/>
                      </a:solidFill>
                      <a:ln>
                        <a:noFill/>
                      </a:ln>
                    </p:spPr>
                    <p:style>
                      <a:lnRef idx="0">
                        <a:srgbClr val="787070"/>
                      </a:lnRef>
                      <a:fillRef idx="1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oMath>
                          </m:oMathPara>
                        </a14:m>
                        <a:endParaRPr lang="en-US" sz="1600" b="0" dirty="0">
                          <a:solidFill>
                            <a:schemeClr val="tx1"/>
                          </a:solidFill>
                        </a:endParaRPr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oMath>
                          </m:oMathPara>
                        </a14:m>
                        <a:endParaRPr lang="en-US" sz="1600" b="0" dirty="0">
                          <a:solidFill>
                            <a:schemeClr val="tx1"/>
                          </a:solidFill>
                        </a:endParaRPr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oMath>
                          </m:oMathPara>
                        </a14:m>
                        <a:endParaRPr lang="en-US" sz="1600" b="0" dirty="0">
                          <a:solidFill>
                            <a:schemeClr val="tx1"/>
                          </a:solidFill>
                        </a:endParaRPr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n-US" sz="1600" dirty="0">
                            <a:solidFill>
                              <a:schemeClr val="tx1"/>
                            </a:solidFill>
                          </a:rPr>
                          <a:t>Sigmoid activation function</a:t>
                        </a:r>
                      </a:p>
                    </p:txBody>
                  </p:sp>
                </mc:Choice>
                <mc:Fallback xmlns="">
                  <p:sp>
                    <p:nvSpPr>
                      <p:cNvPr id="22" name="Oval 21"/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1877832" y="595106"/>
                        <a:ext cx="1828800" cy="1828800"/>
                      </a:xfrm>
                      <a:prstGeom prst="ellipse">
                        <a:avLst/>
                      </a:prstGeom>
                      <a:blipFill>
                        <a:blip r:embed="rId6"/>
                        <a:stretch>
                          <a:fillRect/>
                        </a:stretch>
                      </a:blipFill>
                      <a:ln>
                        <a:noFill/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24" name="TextBox 23"/>
                  <p:cNvSpPr txBox="1"/>
                  <p:nvPr/>
                </p:nvSpPr>
                <p:spPr>
                  <a:xfrm>
                    <a:off x="13902229" y="1849465"/>
                    <a:ext cx="1341380" cy="318465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:r>
                      <a:rPr lang="en-US" sz="1600" dirty="0"/>
                      <a:t>Output</a:t>
                    </a:r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5" name="Oval 24"/>
                      <p:cNvSpPr/>
                      <p:nvPr/>
                    </p:nvSpPr>
                    <p:spPr>
                      <a:xfrm>
                        <a:off x="9463103" y="1567698"/>
                        <a:ext cx="1828800" cy="1828800"/>
                      </a:xfrm>
                      <a:prstGeom prst="ellipse">
                        <a:avLst/>
                      </a:prstGeom>
                      <a:solidFill>
                        <a:srgbClr val="FF755E"/>
                      </a:solidFill>
                      <a:ln>
                        <a:noFill/>
                      </a:ln>
                    </p:spPr>
                    <p:style>
                      <a:lnRef idx="0">
                        <a:srgbClr val="787070"/>
                      </a:lnRef>
                      <a:fillRef idx="1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oMath>
                          </m:oMathPara>
                        </a14:m>
                        <a:endParaRPr lang="en-US" sz="1600" b="0" dirty="0"/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m:oMathPara>
                        </a14:m>
                        <a:endParaRPr lang="en-US" sz="1600" b="0" dirty="0"/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=2</m:t>
                              </m:r>
                            </m:oMath>
                          </m:oMathPara>
                        </a14:m>
                        <a:endParaRPr lang="en-US" sz="1600" b="0" dirty="0"/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m:oMathPara>
                        </a14:m>
                        <a:endParaRPr lang="en-US" sz="1600" b="0" dirty="0"/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n-US" sz="1600" dirty="0"/>
                          <a:t>Linear activation function</a:t>
                        </a:r>
                      </a:p>
                    </p:txBody>
                  </p:sp>
                </mc:Choice>
                <mc:Fallback xmlns="">
                  <p:sp>
                    <p:nvSpPr>
                      <p:cNvPr id="25" name="Oval 24"/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9463103" y="1567698"/>
                        <a:ext cx="1828800" cy="1828800"/>
                      </a:xfrm>
                      <a:prstGeom prst="ellipse">
                        <a:avLst/>
                      </a:prstGeom>
                      <a:blipFill>
                        <a:blip r:embed="rId7"/>
                        <a:stretch>
                          <a:fillRect b="-3667"/>
                        </a:stretch>
                      </a:blipFill>
                      <a:ln>
                        <a:noFill/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7" name="Oval 26"/>
                      <p:cNvSpPr/>
                      <p:nvPr/>
                    </p:nvSpPr>
                    <p:spPr>
                      <a:xfrm>
                        <a:off x="9460390" y="-500822"/>
                        <a:ext cx="1828800" cy="1828800"/>
                      </a:xfrm>
                      <a:prstGeom prst="ellipse">
                        <a:avLst/>
                      </a:prstGeom>
                      <a:solidFill>
                        <a:srgbClr val="FF755E"/>
                      </a:solidFill>
                      <a:ln>
                        <a:noFill/>
                      </a:ln>
                    </p:spPr>
                    <p:style>
                      <a:lnRef idx="0">
                        <a:srgbClr val="787070"/>
                      </a:lnRef>
                      <a:fillRef idx="1">
                        <a:schemeClr val="accent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oMath>
                          </m:oMathPara>
                        </a14:m>
                        <a:endParaRPr lang="en-US" sz="1600" b="0" dirty="0"/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=−1</m:t>
                              </m:r>
                            </m:oMath>
                          </m:oMathPara>
                        </a14:m>
                        <a:endParaRPr lang="en-US" sz="1600" b="0" dirty="0"/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m:oMathPara>
                        </a14:m>
                        <a:endParaRPr lang="en-US" sz="1600" b="0" dirty="0"/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m:oMathPara>
                        </a14:m>
                        <a:endParaRPr lang="en-US" sz="1600" b="0" dirty="0"/>
                      </a:p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n-US" sz="1600" b="0" dirty="0"/>
                          <a:t>Linear activation function</a:t>
                        </a:r>
                      </a:p>
                    </p:txBody>
                  </p:sp>
                </mc:Choice>
                <mc:Fallback xmlns="">
                  <p:sp>
                    <p:nvSpPr>
                      <p:cNvPr id="27" name="Oval 26"/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9460390" y="-500822"/>
                        <a:ext cx="1828800" cy="1828800"/>
                      </a:xfrm>
                      <a:prstGeom prst="ellipse">
                        <a:avLst/>
                      </a:prstGeom>
                      <a:blipFill>
                        <a:blip r:embed="rId8"/>
                        <a:stretch>
                          <a:fillRect b="-3333"/>
                        </a:stretch>
                      </a:blipFill>
                      <a:ln>
                        <a:noFill/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29" name="Straight Arrow Connector 28"/>
                  <p:cNvCxnSpPr>
                    <a:stCxn id="16" idx="6"/>
                    <a:endCxn id="25" idx="2"/>
                  </p:cNvCxnSpPr>
                  <p:nvPr/>
                </p:nvCxnSpPr>
                <p:spPr>
                  <a:xfrm>
                    <a:off x="7455859" y="1544582"/>
                    <a:ext cx="2007244" cy="937516"/>
                  </a:xfrm>
                  <a:prstGeom prst="straightConnector1">
                    <a:avLst/>
                  </a:prstGeom>
                  <a:ln w="28575" cap="sq">
                    <a:solidFill>
                      <a:srgbClr val="D71E28"/>
                    </a:solidFill>
                    <a:tailEnd type="triangle"/>
                  </a:ln>
                </p:spPr>
                <p:style>
                  <a:lnRef idx="1">
                    <a:srgbClr val="787070"/>
                  </a:lnRef>
                  <a:fillRef idx="0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31" name="Straight Arrow Connector 30"/>
                  <p:cNvCxnSpPr>
                    <a:stCxn id="15" idx="6"/>
                    <a:endCxn id="25" idx="2"/>
                  </p:cNvCxnSpPr>
                  <p:nvPr/>
                </p:nvCxnSpPr>
                <p:spPr>
                  <a:xfrm>
                    <a:off x="7455860" y="862525"/>
                    <a:ext cx="2007243" cy="1619573"/>
                  </a:xfrm>
                  <a:prstGeom prst="straightConnector1">
                    <a:avLst/>
                  </a:prstGeom>
                  <a:ln w="28575" cap="sq">
                    <a:solidFill>
                      <a:srgbClr val="D71E28"/>
                    </a:solidFill>
                    <a:tailEnd type="triangle"/>
                  </a:ln>
                </p:spPr>
                <p:style>
                  <a:lnRef idx="1">
                    <a:srgbClr val="787070"/>
                  </a:lnRef>
                  <a:fillRef idx="0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32" name="Straight Arrow Connector 31"/>
                  <p:cNvCxnSpPr>
                    <a:stCxn id="27" idx="6"/>
                    <a:endCxn id="22" idx="2"/>
                  </p:cNvCxnSpPr>
                  <p:nvPr/>
                </p:nvCxnSpPr>
                <p:spPr>
                  <a:xfrm>
                    <a:off x="11289190" y="413578"/>
                    <a:ext cx="588642" cy="1095928"/>
                  </a:xfrm>
                  <a:prstGeom prst="straightConnector1">
                    <a:avLst/>
                  </a:prstGeom>
                  <a:ln w="28575" cap="sq">
                    <a:solidFill>
                      <a:srgbClr val="D71E28"/>
                    </a:solidFill>
                    <a:tailEnd type="triangle"/>
                  </a:ln>
                </p:spPr>
                <p:style>
                  <a:lnRef idx="1">
                    <a:srgbClr val="787070"/>
                  </a:lnRef>
                  <a:fillRef idx="0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33" name="Straight Arrow Connector 32"/>
                  <p:cNvCxnSpPr>
                    <a:stCxn id="25" idx="6"/>
                    <a:endCxn id="22" idx="2"/>
                  </p:cNvCxnSpPr>
                  <p:nvPr/>
                </p:nvCxnSpPr>
                <p:spPr>
                  <a:xfrm flipV="1">
                    <a:off x="11291903" y="1509506"/>
                    <a:ext cx="585929" cy="972592"/>
                  </a:xfrm>
                  <a:prstGeom prst="straightConnector1">
                    <a:avLst/>
                  </a:prstGeom>
                  <a:ln w="28575" cap="sq">
                    <a:solidFill>
                      <a:srgbClr val="D71E28"/>
                    </a:solidFill>
                    <a:tailEnd type="triangle"/>
                  </a:ln>
                </p:spPr>
                <p:style>
                  <a:lnRef idx="1">
                    <a:srgbClr val="787070"/>
                  </a:lnRef>
                  <a:fillRef idx="0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</p:cxn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4" name="Oval 13"/>
                    <p:cNvSpPr/>
                    <p:nvPr/>
                  </p:nvSpPr>
                  <p:spPr>
                    <a:xfrm>
                      <a:off x="5603060" y="4475613"/>
                      <a:ext cx="560717" cy="534838"/>
                    </a:xfrm>
                    <a:prstGeom prst="ellipse">
                      <a:avLst/>
                    </a:prstGeom>
                    <a:ln>
                      <a:noFill/>
                    </a:ln>
                  </p:spPr>
                  <p:style>
                    <a:lnRef idx="0">
                      <a:srgbClr val="787070"/>
                    </a:lnRef>
                    <a:fillRef idx="1">
                      <a:schemeClr val="accent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>
                        <a:lnSpc>
                          <a:spcPct val="100000"/>
                        </a:lnSpc>
                      </a:pPr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1600" dirty="0"/>
                    </a:p>
                  </p:txBody>
                </p:sp>
              </mc:Choice>
              <mc:Fallback xmlns="">
                <p:sp>
                  <p:nvSpPr>
                    <p:cNvPr id="14" name="Oval 13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603060" y="4475613"/>
                      <a:ext cx="560717" cy="534838"/>
                    </a:xfrm>
                    <a:prstGeom prst="ellipse">
                      <a:avLst/>
                    </a:prstGeom>
                    <a:blipFill>
                      <a:blip r:embed="rId9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7" name="Straight Arrow Connector 6"/>
              <p:cNvCxnSpPr>
                <a:stCxn id="14" idx="6"/>
                <a:endCxn id="27" idx="2"/>
              </p:cNvCxnSpPr>
              <p:nvPr/>
            </p:nvCxnSpPr>
            <p:spPr>
              <a:xfrm flipV="1">
                <a:off x="6163777" y="2924682"/>
                <a:ext cx="2005155" cy="181835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8" name="Straight Arrow Connector 7"/>
              <p:cNvCxnSpPr>
                <a:stCxn id="14" idx="6"/>
                <a:endCxn id="25" idx="2"/>
              </p:cNvCxnSpPr>
              <p:nvPr/>
            </p:nvCxnSpPr>
            <p:spPr>
              <a:xfrm>
                <a:off x="6163777" y="4743032"/>
                <a:ext cx="2007868" cy="25017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11" name="Straight Arrow Connector 10"/>
              <p:cNvCxnSpPr>
                <a:stCxn id="16" idx="6"/>
                <a:endCxn id="27" idx="2"/>
              </p:cNvCxnSpPr>
              <p:nvPr/>
            </p:nvCxnSpPr>
            <p:spPr>
              <a:xfrm flipV="1">
                <a:off x="6164401" y="2924682"/>
                <a:ext cx="2004531" cy="1131004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12" name="Straight Arrow Connector 11"/>
              <p:cNvCxnSpPr>
                <a:stCxn id="15" idx="6"/>
                <a:endCxn id="27" idx="2"/>
              </p:cNvCxnSpPr>
              <p:nvPr/>
            </p:nvCxnSpPr>
            <p:spPr>
              <a:xfrm flipV="1">
                <a:off x="6164402" y="2924682"/>
                <a:ext cx="2004530" cy="448947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Oval 60"/>
                <p:cNvSpPr/>
                <p:nvPr/>
              </p:nvSpPr>
              <p:spPr>
                <a:xfrm>
                  <a:off x="11211214" y="3524591"/>
                  <a:ext cx="560717" cy="534838"/>
                </a:xfrm>
                <a:prstGeom prst="ellipse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61" name="Oval 60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11214" y="3524591"/>
                  <a:ext cx="560717" cy="534838"/>
                </a:xfrm>
                <a:prstGeom prst="ellipse">
                  <a:avLst/>
                </a:prstGeom>
                <a:blipFill>
                  <a:blip r:embed="rId10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2" name="Straight Arrow Connector 61"/>
            <p:cNvCxnSpPr>
              <a:stCxn id="22" idx="6"/>
              <a:endCxn id="61" idx="2"/>
            </p:cNvCxnSpPr>
            <p:nvPr/>
          </p:nvCxnSpPr>
          <p:spPr>
            <a:xfrm>
              <a:off x="10625285" y="3792010"/>
              <a:ext cx="585929" cy="0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9040195" y="5824585"/>
              <a:ext cx="1341380" cy="3184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1200"/>
                </a:spcBef>
                <a:buSzPct val="100000"/>
              </a:pPr>
              <a:r>
                <a:rPr lang="en-US" sz="1600" dirty="0"/>
                <a:t>Output layer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988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</a:t>
                </a:r>
                <a:r>
                  <a:rPr lang="en-US" b="1" dirty="0"/>
                  <a:t>weights</a:t>
                </a:r>
                <a:r>
                  <a:rPr lang="en-US" dirty="0"/>
                  <a:t> (and </a:t>
                </a:r>
                <a:r>
                  <a:rPr lang="en-US" b="1" dirty="0"/>
                  <a:t>bias</a:t>
                </a:r>
                <a:r>
                  <a:rPr lang="en-US" dirty="0"/>
                  <a:t>) are numerical values that determine the strength of connections between neurons.</a:t>
                </a:r>
              </a:p>
              <a:p>
                <a:r>
                  <a:rPr lang="en-US" dirty="0"/>
                  <a:t>Together they determine the </a:t>
                </a:r>
                <a:r>
                  <a:rPr lang="en-US" b="1" dirty="0"/>
                  <a:t>predicted response </a:t>
                </a:r>
                <a:r>
                  <a:rPr lang="en-US" dirty="0"/>
                  <a:t>for a given input.</a:t>
                </a:r>
              </a:p>
              <a:p>
                <a:r>
                  <a:rPr lang="en-US" dirty="0"/>
                  <a:t>During the training process, the network </a:t>
                </a:r>
                <a:r>
                  <a:rPr lang="en-US" b="1" dirty="0"/>
                  <a:t>itself</a:t>
                </a:r>
                <a:r>
                  <a:rPr lang="en-US" dirty="0"/>
                  <a:t> adjusts these weights to minimize the error on a given task.</a:t>
                </a:r>
              </a:p>
              <a:p>
                <a:r>
                  <a:rPr lang="en-US" dirty="0"/>
                  <a:t>“Error” is modeled by </a:t>
                </a:r>
                <a:r>
                  <a:rPr lang="en-US" b="1" dirty="0">
                    <a:solidFill>
                      <a:schemeClr val="tx2"/>
                    </a:solidFill>
                  </a:rPr>
                  <a:t>cost (</a:t>
                </a:r>
                <a:r>
                  <a:rPr lang="en-US" dirty="0">
                    <a:solidFill>
                      <a:schemeClr val="tx2"/>
                    </a:solidFill>
                  </a:rPr>
                  <a:t>or</a:t>
                </a:r>
                <a:r>
                  <a:rPr lang="en-US" b="1" dirty="0">
                    <a:solidFill>
                      <a:schemeClr val="tx2"/>
                    </a:solidFill>
                  </a:rPr>
                  <a:t> loss) function</a:t>
                </a:r>
                <a:r>
                  <a:rPr lang="en-US" dirty="0"/>
                  <a:t>, which should:</a:t>
                </a:r>
              </a:p>
              <a:p>
                <a:pPr lvl="1"/>
                <a:r>
                  <a:rPr lang="en-US" dirty="0"/>
                  <a:t>Compare the output of ANN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 and the true target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b="0" dirty="0"/>
                  <a:t>;</a:t>
                </a:r>
              </a:p>
              <a:p>
                <a:pPr lvl="1"/>
                <a:r>
                  <a:rPr lang="en-US" dirty="0"/>
                  <a:t>Evaluate the average loss of the training data set if we use the ANN output to represent the true value.</a:t>
                </a:r>
                <a:endParaRPr lang="en-US" b="0" dirty="0"/>
              </a:p>
              <a:p>
                <a:r>
                  <a:rPr lang="en-US" dirty="0"/>
                  <a:t>Find an </a:t>
                </a:r>
                <a:r>
                  <a:rPr lang="en-US" b="1" dirty="0">
                    <a:solidFill>
                      <a:schemeClr val="tx2"/>
                    </a:solidFill>
                  </a:rPr>
                  <a:t>algorithm</a:t>
                </a:r>
                <a:r>
                  <a:rPr lang="en-US" dirty="0"/>
                  <a:t> that lets the network adjust the weights to minimize the cost function automatically.</a:t>
                </a:r>
              </a:p>
              <a:p>
                <a:pPr lvl="1"/>
                <a:r>
                  <a:rPr lang="en-US" dirty="0"/>
                  <a:t>Iterative optimization method: </a:t>
                </a:r>
                <a:r>
                  <a:rPr lang="en-US" dirty="0">
                    <a:solidFill>
                      <a:schemeClr val="tx2"/>
                    </a:solidFill>
                  </a:rPr>
                  <a:t>gradient descent </a:t>
                </a:r>
                <a:r>
                  <a:rPr lang="en-US" dirty="0"/>
                  <a:t>algorithm</a:t>
                </a:r>
              </a:p>
              <a:p>
                <a:pPr lvl="1"/>
                <a:r>
                  <a:rPr lang="en-US" dirty="0"/>
                  <a:t>In principle, best weights can be found by using calculus (analytical </a:t>
                </a:r>
                <a:r>
                  <a:rPr lang="en-US" dirty="0" err="1"/>
                  <a:t>calcualtion</a:t>
                </a:r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In practice, best weights are often obtained using numerical calculation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96" t="-1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0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 Neural Networks</a:t>
            </a:r>
            <a:br>
              <a:rPr lang="en-US" dirty="0"/>
            </a:br>
            <a:r>
              <a:rPr lang="en-US" sz="2000" dirty="0"/>
              <a:t>Cost Functions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</a:t>
                </a:r>
                <a:r>
                  <a:rPr lang="en-US" b="1" dirty="0"/>
                  <a:t>cost function</a:t>
                </a:r>
                <a:r>
                  <a:rPr lang="en-US" dirty="0"/>
                  <a:t> (or </a:t>
                </a:r>
                <a:r>
                  <a:rPr lang="en-US" b="1" dirty="0"/>
                  <a:t>loss function</a:t>
                </a:r>
                <a:r>
                  <a:rPr lang="en-US" dirty="0"/>
                  <a:t>) measures the discrepancy between the output of a network (predicted response) with the true value for a set of data.</a:t>
                </a:r>
              </a:p>
              <a:p>
                <a:r>
                  <a:rPr lang="en-US" dirty="0"/>
                  <a:t>If we have a continuous response, we use squared error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If we have a binary response, we use cross-entropy or logloss: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For other tasks, there are other loss functions.</a:t>
                </a:r>
              </a:p>
              <a:p>
                <a:endParaRPr lang="en-US" dirty="0"/>
              </a:p>
              <a:p>
                <a:pPr>
                  <a:buFont typeface="Wells Fargo Sans" panose="020B0503020203020204" pitchFamily="34" charset="0"/>
                  <a:buChar char="†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: number of observations/ training data size</a:t>
                </a:r>
              </a:p>
              <a:p>
                <a:pPr>
                  <a:buFontTx/>
                  <a:buChar char="†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true value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 err="1"/>
                  <a:t>th</a:t>
                </a:r>
                <a:r>
                  <a:rPr lang="en-US" dirty="0"/>
                  <a:t> observation</a:t>
                </a:r>
              </a:p>
              <a:p>
                <a:pPr>
                  <a:buFontTx/>
                  <a:buChar char="†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predicted value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 err="1"/>
                  <a:t>th</a:t>
                </a:r>
                <a:r>
                  <a:rPr lang="en-US" dirty="0"/>
                  <a:t> observation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96" t="-1736" r="-6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6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linear regression</a:t>
            </a:r>
          </a:p>
          <a:p>
            <a:pPr lvl="1"/>
            <a:r>
              <a:rPr lang="en-US" dirty="0"/>
              <a:t>Prediction and estimation</a:t>
            </a:r>
          </a:p>
          <a:p>
            <a:pPr lvl="1"/>
            <a:r>
              <a:rPr lang="en-US" dirty="0"/>
              <a:t>Regression analysis</a:t>
            </a:r>
          </a:p>
          <a:p>
            <a:r>
              <a:rPr lang="en-US" dirty="0"/>
              <a:t>Logistic regression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Introduction to neural networks</a:t>
            </a:r>
          </a:p>
          <a:p>
            <a:pPr lvl="1"/>
            <a:r>
              <a:rPr lang="en-US" dirty="0"/>
              <a:t>Neural networks, today and in the past</a:t>
            </a:r>
          </a:p>
          <a:p>
            <a:pPr lvl="1"/>
            <a:r>
              <a:rPr lang="en-US" dirty="0"/>
              <a:t>Biological and artificial neural networks</a:t>
            </a:r>
          </a:p>
          <a:p>
            <a:pPr lvl="1"/>
            <a:r>
              <a:rPr lang="en-US" dirty="0"/>
              <a:t>How networks are trained</a:t>
            </a:r>
          </a:p>
          <a:p>
            <a:pPr lvl="1"/>
            <a:r>
              <a:rPr lang="en-US" dirty="0"/>
              <a:t>Let’s build our own networks!</a:t>
            </a:r>
          </a:p>
          <a:p>
            <a:r>
              <a:rPr lang="en-US" dirty="0"/>
              <a:t>Convolutional neural networks for visual recognition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71016" y="1353312"/>
            <a:ext cx="3364992" cy="21945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600" b="1" dirty="0"/>
              <a:t>Part 1: Linear Models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03008" y="1353312"/>
            <a:ext cx="3364992" cy="21945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600" b="1" dirty="0"/>
              <a:t>Part 2: Neural Networks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79392" y="1225295"/>
            <a:ext cx="6962088" cy="5059617"/>
          </a:xfrm>
          <a:prstGeom prst="rect">
            <a:avLst/>
          </a:prstGeom>
          <a:noFill/>
          <a:ln w="28575">
            <a:solidFill>
              <a:srgbClr val="D71E28"/>
            </a:solidFill>
            <a:prstDash val="dash"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p:sp>
        <p:nvSpPr>
          <p:cNvPr id="2" name="Google Shape;139;p4">
            <a:extLst>
              <a:ext uri="{FF2B5EF4-FFF2-40B4-BE49-F238E27FC236}">
                <a16:creationId xmlns:a16="http://schemas.microsoft.com/office/drawing/2014/main" id="{52EBF72B-01A4-020E-1B41-591E79A7D5F0}"/>
              </a:ext>
            </a:extLst>
          </p:cNvPr>
          <p:cNvSpPr/>
          <p:nvPr/>
        </p:nvSpPr>
        <p:spPr>
          <a:xfrm>
            <a:off x="624839" y="5039511"/>
            <a:ext cx="11216641" cy="824905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EFCD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41;p4">
            <a:extLst>
              <a:ext uri="{FF2B5EF4-FFF2-40B4-BE49-F238E27FC236}">
                <a16:creationId xmlns:a16="http://schemas.microsoft.com/office/drawing/2014/main" id="{6DAEF02C-9511-06A9-CF6E-79DD394F7A2C}"/>
              </a:ext>
            </a:extLst>
          </p:cNvPr>
          <p:cNvSpPr txBox="1"/>
          <p:nvPr/>
        </p:nvSpPr>
        <p:spPr>
          <a:xfrm>
            <a:off x="613390" y="5369487"/>
            <a:ext cx="1614309" cy="82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675" tIns="106675" rIns="106675" bIns="1066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Linear regression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42;p4">
            <a:extLst>
              <a:ext uri="{FF2B5EF4-FFF2-40B4-BE49-F238E27FC236}">
                <a16:creationId xmlns:a16="http://schemas.microsoft.com/office/drawing/2014/main" id="{D7753B25-5505-03AC-0E45-5BEEBF2651A0}"/>
              </a:ext>
            </a:extLst>
          </p:cNvPr>
          <p:cNvSpPr/>
          <p:nvPr/>
        </p:nvSpPr>
        <p:spPr>
          <a:xfrm>
            <a:off x="1331652" y="5348850"/>
            <a:ext cx="206226" cy="206226"/>
          </a:xfrm>
          <a:prstGeom prst="ellipse">
            <a:avLst/>
          </a:prstGeom>
          <a:solidFill>
            <a:srgbClr val="D73C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43;p4">
            <a:extLst>
              <a:ext uri="{FF2B5EF4-FFF2-40B4-BE49-F238E27FC236}">
                <a16:creationId xmlns:a16="http://schemas.microsoft.com/office/drawing/2014/main" id="{F9EB478C-89A9-E761-197B-8C6D09F29AB5}"/>
              </a:ext>
            </a:extLst>
          </p:cNvPr>
          <p:cNvSpPr/>
          <p:nvPr/>
        </p:nvSpPr>
        <p:spPr>
          <a:xfrm>
            <a:off x="2322636" y="5658190"/>
            <a:ext cx="1614309" cy="82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4;p4">
            <a:extLst>
              <a:ext uri="{FF2B5EF4-FFF2-40B4-BE49-F238E27FC236}">
                <a16:creationId xmlns:a16="http://schemas.microsoft.com/office/drawing/2014/main" id="{7B234273-388C-D054-15E5-D31AFEDB5C1B}"/>
              </a:ext>
            </a:extLst>
          </p:cNvPr>
          <p:cNvSpPr txBox="1"/>
          <p:nvPr/>
        </p:nvSpPr>
        <p:spPr>
          <a:xfrm>
            <a:off x="2746391" y="5653956"/>
            <a:ext cx="1614309" cy="82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675" tIns="106675" rIns="106675" bIns="1066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Logistic regression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45;p4">
            <a:extLst>
              <a:ext uri="{FF2B5EF4-FFF2-40B4-BE49-F238E27FC236}">
                <a16:creationId xmlns:a16="http://schemas.microsoft.com/office/drawing/2014/main" id="{DB6CEB29-BA04-C7A8-E05D-8DACB2298C45}"/>
              </a:ext>
            </a:extLst>
          </p:cNvPr>
          <p:cNvSpPr/>
          <p:nvPr/>
        </p:nvSpPr>
        <p:spPr>
          <a:xfrm>
            <a:off x="3450433" y="5348850"/>
            <a:ext cx="206226" cy="206226"/>
          </a:xfrm>
          <a:prstGeom prst="ellipse">
            <a:avLst/>
          </a:prstGeom>
          <a:solidFill>
            <a:srgbClr val="D73C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49;p4">
            <a:extLst>
              <a:ext uri="{FF2B5EF4-FFF2-40B4-BE49-F238E27FC236}">
                <a16:creationId xmlns:a16="http://schemas.microsoft.com/office/drawing/2014/main" id="{72712AB8-1D73-B55A-6AC0-817862F3B13C}"/>
              </a:ext>
            </a:extLst>
          </p:cNvPr>
          <p:cNvSpPr/>
          <p:nvPr/>
        </p:nvSpPr>
        <p:spPr>
          <a:xfrm>
            <a:off x="5712685" y="5658190"/>
            <a:ext cx="1614309" cy="82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50;p4">
            <a:extLst>
              <a:ext uri="{FF2B5EF4-FFF2-40B4-BE49-F238E27FC236}">
                <a16:creationId xmlns:a16="http://schemas.microsoft.com/office/drawing/2014/main" id="{2DC19DB2-183E-5A31-5C5C-8D6585A44391}"/>
              </a:ext>
            </a:extLst>
          </p:cNvPr>
          <p:cNvSpPr txBox="1"/>
          <p:nvPr/>
        </p:nvSpPr>
        <p:spPr>
          <a:xfrm>
            <a:off x="4858062" y="5653955"/>
            <a:ext cx="1614309" cy="82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675" tIns="106675" rIns="106675" bIns="1066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Single-layer neural networks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51;p4">
            <a:extLst>
              <a:ext uri="{FF2B5EF4-FFF2-40B4-BE49-F238E27FC236}">
                <a16:creationId xmlns:a16="http://schemas.microsoft.com/office/drawing/2014/main" id="{9F2629F7-C126-506C-54B0-AF2F637B6BAE}"/>
              </a:ext>
            </a:extLst>
          </p:cNvPr>
          <p:cNvSpPr/>
          <p:nvPr/>
        </p:nvSpPr>
        <p:spPr>
          <a:xfrm>
            <a:off x="5569214" y="5348850"/>
            <a:ext cx="206226" cy="206226"/>
          </a:xfrm>
          <a:prstGeom prst="ellipse">
            <a:avLst/>
          </a:prstGeom>
          <a:solidFill>
            <a:srgbClr val="D73C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53;p4">
            <a:extLst>
              <a:ext uri="{FF2B5EF4-FFF2-40B4-BE49-F238E27FC236}">
                <a16:creationId xmlns:a16="http://schemas.microsoft.com/office/drawing/2014/main" id="{98FFF761-284B-51DF-2654-DAF82BE3442C}"/>
              </a:ext>
            </a:extLst>
          </p:cNvPr>
          <p:cNvSpPr txBox="1"/>
          <p:nvPr/>
        </p:nvSpPr>
        <p:spPr>
          <a:xfrm>
            <a:off x="6969733" y="5441655"/>
            <a:ext cx="1614309" cy="82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675" tIns="106675" rIns="106675" bIns="1066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Multilayer neural networks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54;p4">
            <a:extLst>
              <a:ext uri="{FF2B5EF4-FFF2-40B4-BE49-F238E27FC236}">
                <a16:creationId xmlns:a16="http://schemas.microsoft.com/office/drawing/2014/main" id="{E5223B3C-9AED-5B8C-2545-621F7DA8EAB7}"/>
              </a:ext>
            </a:extLst>
          </p:cNvPr>
          <p:cNvSpPr/>
          <p:nvPr/>
        </p:nvSpPr>
        <p:spPr>
          <a:xfrm>
            <a:off x="7687995" y="5348850"/>
            <a:ext cx="206226" cy="206226"/>
          </a:xfrm>
          <a:prstGeom prst="ellipse">
            <a:avLst/>
          </a:prstGeom>
          <a:solidFill>
            <a:srgbClr val="D73C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55;p4">
            <a:extLst>
              <a:ext uri="{FF2B5EF4-FFF2-40B4-BE49-F238E27FC236}">
                <a16:creationId xmlns:a16="http://schemas.microsoft.com/office/drawing/2014/main" id="{3D41CC59-822A-9A0D-D14F-9F6B93ED5E90}"/>
              </a:ext>
            </a:extLst>
          </p:cNvPr>
          <p:cNvSpPr/>
          <p:nvPr/>
        </p:nvSpPr>
        <p:spPr>
          <a:xfrm>
            <a:off x="9102734" y="5658190"/>
            <a:ext cx="1614309" cy="82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56;p4">
            <a:extLst>
              <a:ext uri="{FF2B5EF4-FFF2-40B4-BE49-F238E27FC236}">
                <a16:creationId xmlns:a16="http://schemas.microsoft.com/office/drawing/2014/main" id="{F09A4CCA-07F7-98A5-AF05-7A59A23CA0F3}"/>
              </a:ext>
            </a:extLst>
          </p:cNvPr>
          <p:cNvSpPr txBox="1"/>
          <p:nvPr/>
        </p:nvSpPr>
        <p:spPr>
          <a:xfrm>
            <a:off x="9102734" y="5658190"/>
            <a:ext cx="1614309" cy="82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675" tIns="106675" rIns="106675" bIns="1066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Convolutional neural networks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57;p4">
            <a:extLst>
              <a:ext uri="{FF2B5EF4-FFF2-40B4-BE49-F238E27FC236}">
                <a16:creationId xmlns:a16="http://schemas.microsoft.com/office/drawing/2014/main" id="{47FEEFF0-7514-140E-F879-21D182F6616B}"/>
              </a:ext>
            </a:extLst>
          </p:cNvPr>
          <p:cNvSpPr/>
          <p:nvPr/>
        </p:nvSpPr>
        <p:spPr>
          <a:xfrm>
            <a:off x="9806775" y="5348850"/>
            <a:ext cx="206226" cy="206226"/>
          </a:xfrm>
          <a:prstGeom prst="ellipse">
            <a:avLst/>
          </a:prstGeom>
          <a:solidFill>
            <a:srgbClr val="D73C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C42690-CD54-73C9-A260-ECD357011129}"/>
              </a:ext>
            </a:extLst>
          </p:cNvPr>
          <p:cNvSpPr/>
          <p:nvPr/>
        </p:nvSpPr>
        <p:spPr>
          <a:xfrm>
            <a:off x="6223244" y="1677880"/>
            <a:ext cx="4922372" cy="16423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533311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Cost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Consider the above set of observed and predicted values</a:t>
                </a:r>
                <a:endParaRPr lang="en-US" b="1" dirty="0"/>
              </a:p>
              <a:p>
                <a:pPr marL="0" indent="0">
                  <a:buNone/>
                </a:pPr>
                <a:r>
                  <a:rPr lang="en-US" b="1" dirty="0"/>
                  <a:t>Question 1</a:t>
                </a:r>
                <a:r>
                  <a:rPr lang="en-US" dirty="0"/>
                  <a:t>:</a:t>
                </a:r>
                <a:r>
                  <a:rPr lang="en-US" b="1" dirty="0"/>
                  <a:t> </a:t>
                </a:r>
                <a:r>
                  <a:rPr lang="en-US" dirty="0"/>
                  <a:t>Which observation do you think contributes the most overall to the loss? The least?</a:t>
                </a:r>
                <a:endParaRPr lang="en-US" b="1" dirty="0"/>
              </a:p>
              <a:p>
                <a:pPr marL="0" indent="0">
                  <a:buNone/>
                </a:pPr>
                <a:r>
                  <a:rPr lang="en-US" b="1" dirty="0"/>
                  <a:t>Question 2</a:t>
                </a:r>
                <a:r>
                  <a:rPr lang="en-US" dirty="0"/>
                  <a:t>:</a:t>
                </a:r>
                <a:r>
                  <a:rPr lang="en-US" b="1" dirty="0"/>
                  <a:t> </a:t>
                </a:r>
                <a:r>
                  <a:rPr lang="en-US" dirty="0"/>
                  <a:t>What is the total loss?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96" t="-1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9235640"/>
                  </p:ext>
                </p:extLst>
              </p:nvPr>
            </p:nvGraphicFramePr>
            <p:xfrm>
              <a:off x="2741813" y="2538738"/>
              <a:ext cx="6706680" cy="1854200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235560">
                      <a:extLst>
                        <a:ext uri="{9D8B030D-6E8A-4147-A177-3AD203B41FA5}">
                          <a16:colId xmlns:a16="http://schemas.microsoft.com/office/drawing/2014/main" val="483813875"/>
                        </a:ext>
                      </a:extLst>
                    </a:gridCol>
                    <a:gridCol w="2235560">
                      <a:extLst>
                        <a:ext uri="{9D8B030D-6E8A-4147-A177-3AD203B41FA5}">
                          <a16:colId xmlns:a16="http://schemas.microsoft.com/office/drawing/2014/main" val="328289031"/>
                        </a:ext>
                      </a:extLst>
                    </a:gridCol>
                    <a:gridCol w="2235560">
                      <a:extLst>
                        <a:ext uri="{9D8B030D-6E8A-4147-A177-3AD203B41FA5}">
                          <a16:colId xmlns:a16="http://schemas.microsoft.com/office/drawing/2014/main" val="98474262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True </a:t>
                          </a:r>
                          <a14:m>
                            <m:oMath xmlns:m="http://schemas.openxmlformats.org/officeDocument/2006/math">
                              <m:r>
                                <a:rPr lang="en-US" smtClean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oMath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Predicted </a:t>
                          </a:r>
                          <a14:m>
                            <m:oMath xmlns:m="http://schemas.openxmlformats.org/officeDocument/2006/math">
                              <m:r>
                                <a:rPr lang="en-US" smtClean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oMath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Loss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5651564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272096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0366573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9090584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33053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9235640"/>
                  </p:ext>
                </p:extLst>
              </p:nvPr>
            </p:nvGraphicFramePr>
            <p:xfrm>
              <a:off x="2741813" y="2538738"/>
              <a:ext cx="6706680" cy="1854200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235560">
                      <a:extLst>
                        <a:ext uri="{9D8B030D-6E8A-4147-A177-3AD203B41FA5}">
                          <a16:colId xmlns:a16="http://schemas.microsoft.com/office/drawing/2014/main" val="483813875"/>
                        </a:ext>
                      </a:extLst>
                    </a:gridCol>
                    <a:gridCol w="2235560">
                      <a:extLst>
                        <a:ext uri="{9D8B030D-6E8A-4147-A177-3AD203B41FA5}">
                          <a16:colId xmlns:a16="http://schemas.microsoft.com/office/drawing/2014/main" val="328289031"/>
                        </a:ext>
                      </a:extLst>
                    </a:gridCol>
                    <a:gridCol w="2235560">
                      <a:extLst>
                        <a:ext uri="{9D8B030D-6E8A-4147-A177-3AD203B41FA5}">
                          <a16:colId xmlns:a16="http://schemas.microsoft.com/office/drawing/2014/main" val="98474262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45" t="-4918" r="-200817" b="-4163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545" t="-4918" r="-100817" b="-4163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Loss</a:t>
                          </a:r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5651564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0.1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272096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0.4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0366573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0.9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9090584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0.8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4330530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3252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 Neural Networks</a:t>
            </a:r>
            <a:br>
              <a:rPr lang="en-US" dirty="0"/>
            </a:br>
            <a:r>
              <a:rPr lang="en-US" sz="2000" dirty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Iterative algorithm to minimize a function (in our case, the </a:t>
            </a:r>
            <a:r>
              <a:rPr lang="en-US" b="1" dirty="0"/>
              <a:t>cost function </a:t>
            </a:r>
            <a:r>
              <a:rPr lang="en-US" b="1" dirty="0" err="1"/>
              <a:t>w.r.t.</a:t>
            </a:r>
            <a:r>
              <a:rPr lang="en-US" b="1" dirty="0"/>
              <a:t> weights</a:t>
            </a:r>
            <a:r>
              <a:rPr lang="en-US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Start with an initial set of weights.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Calculate the </a:t>
            </a:r>
            <a:r>
              <a:rPr lang="en-US" b="1" dirty="0"/>
              <a:t>gradient</a:t>
            </a:r>
            <a:r>
              <a:rPr lang="en-US" dirty="0"/>
              <a:t> (or slopes/ partial derivatives </a:t>
            </a:r>
            <a:r>
              <a:rPr lang="en-US" dirty="0" err="1"/>
              <a:t>w.r.t.</a:t>
            </a:r>
            <a:r>
              <a:rPr lang="en-US" dirty="0"/>
              <a:t> each weight) of the cost function.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Adjust the weights by a small multiple (learning rate) of the gradient.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Calculate the gradient of the cost function at new weights.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Repeat until the gradient becomes zero.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21</a:t>
            </a:fld>
            <a:endParaRPr lang="en-US"/>
          </a:p>
        </p:txBody>
      </p:sp>
      <p:pic>
        <p:nvPicPr>
          <p:cNvPr id="12" name="Picture 11" descr="A graph of a wave&#10;&#10;Description automatically generated with medium confidence">
            <a:extLst>
              <a:ext uri="{FF2B5EF4-FFF2-40B4-BE49-F238E27FC236}">
                <a16:creationId xmlns:a16="http://schemas.microsoft.com/office/drawing/2014/main" id="{6D064F4F-2032-047C-E32C-8C0695834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183" y="1274445"/>
            <a:ext cx="4633337" cy="388538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38DF66D-313D-2FD9-8C01-9EE61CA8C380}"/>
                  </a:ext>
                </a:extLst>
              </p:cNvPr>
              <p:cNvSpPr txBox="1"/>
              <p:nvPr/>
            </p:nvSpPr>
            <p:spPr>
              <a:xfrm>
                <a:off x="5865780" y="5269550"/>
                <a:ext cx="5838540" cy="6606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>
                  <a:lnSpc>
                    <a:spcPct val="100000"/>
                  </a:lnSpc>
                  <a:spcBef>
                    <a:spcPts val="1200"/>
                  </a:spcBef>
                  <a:buSzPct val="100000"/>
                </a:pPr>
                <a:r>
                  <a:rPr lang="en-US" sz="1000" dirty="0"/>
                  <a:t>The gradient of the function </a:t>
                </a:r>
                <a14:m>
                  <m:oMath xmlns:m="http://schemas.openxmlformats.org/officeDocument/2006/math"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=−</m:t>
                    </m:r>
                    <m:sSup>
                      <m:sSupPr>
                        <m:ctrlPr>
                          <a:rPr lang="en-US" sz="1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10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sz="100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e>
                              <m:sup>
                                <m:r>
                                  <a:rPr lang="en-US" sz="1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1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0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sz="10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sz="100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e>
                              <m:sup>
                                <m:r>
                                  <a:rPr lang="en-US" sz="1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1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000" dirty="0"/>
                  <a:t>depicted as a projected vector field on the bottom plane. </a:t>
                </a:r>
                <a:r>
                  <a:rPr lang="en-US" sz="1000" dirty="0">
                    <a:hlinkClick r:id="rId3"/>
                  </a:rPr>
                  <a:t>Gradient - Wikipedia</a:t>
                </a:r>
                <a:endParaRPr lang="en-US" sz="1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38DF66D-313D-2FD9-8C01-9EE61CA8C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5780" y="5269550"/>
                <a:ext cx="5838540" cy="660635"/>
              </a:xfrm>
              <a:prstGeom prst="rect">
                <a:avLst/>
              </a:prstGeom>
              <a:blipFill>
                <a:blip r:embed="rId4"/>
                <a:stretch>
                  <a:fillRect l="-1357" t="-45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111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 Neural Networks</a:t>
            </a:r>
            <a:br>
              <a:rPr lang="en-US" dirty="0"/>
            </a:br>
            <a:r>
              <a:rPr lang="en-US" sz="2000" dirty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Step size (learning rate * gradient)</a:t>
            </a:r>
          </a:p>
          <a:p>
            <a:pPr lvl="1"/>
            <a:r>
              <a:rPr lang="en-US" dirty="0"/>
              <a:t>Learning rate too small: slow converge</a:t>
            </a:r>
          </a:p>
          <a:p>
            <a:pPr lvl="1"/>
            <a:r>
              <a:rPr lang="en-US" dirty="0"/>
              <a:t>Learning rate too large: unstable, diverge</a:t>
            </a:r>
          </a:p>
          <a:p>
            <a:r>
              <a:rPr lang="en-US" dirty="0"/>
              <a:t>Cost function shape:</a:t>
            </a:r>
          </a:p>
          <a:p>
            <a:pPr lvl="1"/>
            <a:r>
              <a:rPr lang="en-US" dirty="0"/>
              <a:t>Local minimum </a:t>
            </a:r>
          </a:p>
          <a:p>
            <a:pPr lvl="1"/>
            <a:r>
              <a:rPr lang="en-US" dirty="0"/>
              <a:t>Plateau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22</a:t>
            </a:fld>
            <a:endParaRPr lang="en-US"/>
          </a:p>
        </p:txBody>
      </p:sp>
      <p:pic>
        <p:nvPicPr>
          <p:cNvPr id="1026" name="Picture 2" descr="mls2 0405">
            <a:extLst>
              <a:ext uri="{FF2B5EF4-FFF2-40B4-BE49-F238E27FC236}">
                <a16:creationId xmlns:a16="http://schemas.microsoft.com/office/drawing/2014/main" id="{3F0998F1-403E-4D24-6DFE-0A6634DB6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840" y="1421596"/>
            <a:ext cx="4083187" cy="2197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ls2 0404">
            <a:extLst>
              <a:ext uri="{FF2B5EF4-FFF2-40B4-BE49-F238E27FC236}">
                <a16:creationId xmlns:a16="http://schemas.microsoft.com/office/drawing/2014/main" id="{B99D5005-79DD-2927-830A-A519A9989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735" y="1421597"/>
            <a:ext cx="3913489" cy="208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ls2 0406">
            <a:extLst>
              <a:ext uri="{FF2B5EF4-FFF2-40B4-BE49-F238E27FC236}">
                <a16:creationId xmlns:a16="http://schemas.microsoft.com/office/drawing/2014/main" id="{BC30797C-3914-EB74-F636-E716EB033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1806" y="3739150"/>
            <a:ext cx="4167870" cy="238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84E93A-589B-4FD4-3F06-B917866B2A7C}"/>
              </a:ext>
            </a:extLst>
          </p:cNvPr>
          <p:cNvSpPr txBox="1"/>
          <p:nvPr/>
        </p:nvSpPr>
        <p:spPr>
          <a:xfrm>
            <a:off x="6096000" y="6197365"/>
            <a:ext cx="5838540" cy="6606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1200"/>
              </a:spcBef>
              <a:buSzPct val="100000"/>
            </a:pPr>
            <a:r>
              <a:rPr lang="en-US" sz="1000" dirty="0"/>
              <a:t>All three figures from:  </a:t>
            </a:r>
            <a:r>
              <a:rPr lang="en-US" sz="1000" dirty="0">
                <a:hlinkClick r:id="rId5"/>
              </a:rPr>
              <a:t>4. Training Models - Hands-On Machine Learning with Scikit-Learn, </a:t>
            </a:r>
            <a:r>
              <a:rPr lang="en-US" sz="1000" dirty="0" err="1">
                <a:hlinkClick r:id="rId5"/>
              </a:rPr>
              <a:t>Keras</a:t>
            </a:r>
            <a:r>
              <a:rPr lang="en-US" sz="1000" dirty="0">
                <a:hlinkClick r:id="rId5"/>
              </a:rPr>
              <a:t>, and TensorFlow, 2nd Edition [Book] (oreilly.com)</a:t>
            </a:r>
            <a:endParaRPr lang="en-US" sz="1000" dirty="0"/>
          </a:p>
          <a:p>
            <a:pPr>
              <a:lnSpc>
                <a:spcPct val="100000"/>
              </a:lnSpc>
              <a:spcBef>
                <a:spcPts val="1200"/>
              </a:spcBef>
              <a:buSzPct val="100000"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0488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29D6F-7E80-8B76-B672-E5EBA59E7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 Neural Networks</a:t>
            </a:r>
            <a:br>
              <a:rPr lang="en-US" dirty="0"/>
            </a:br>
            <a:r>
              <a:rPr lang="en-US" sz="2000" dirty="0"/>
              <a:t>Gradient Descent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3BC2D-92E2-38EB-79F1-48B93B203C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6BC99FB-7003-C1AA-51D9-07E31F3A59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41220"/>
              </p:ext>
            </p:extLst>
          </p:nvPr>
        </p:nvGraphicFramePr>
        <p:xfrm>
          <a:off x="763586" y="1501140"/>
          <a:ext cx="10664827" cy="2644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248">
                  <a:extLst>
                    <a:ext uri="{9D8B030D-6E8A-4147-A177-3AD203B41FA5}">
                      <a16:colId xmlns:a16="http://schemas.microsoft.com/office/drawing/2014/main" val="2622647362"/>
                    </a:ext>
                  </a:extLst>
                </a:gridCol>
                <a:gridCol w="1799738">
                  <a:extLst>
                    <a:ext uri="{9D8B030D-6E8A-4147-A177-3AD203B41FA5}">
                      <a16:colId xmlns:a16="http://schemas.microsoft.com/office/drawing/2014/main" val="4257544920"/>
                    </a:ext>
                  </a:extLst>
                </a:gridCol>
                <a:gridCol w="3161702">
                  <a:extLst>
                    <a:ext uri="{9D8B030D-6E8A-4147-A177-3AD203B41FA5}">
                      <a16:colId xmlns:a16="http://schemas.microsoft.com/office/drawing/2014/main" val="3994336797"/>
                    </a:ext>
                  </a:extLst>
                </a:gridCol>
                <a:gridCol w="3683139">
                  <a:extLst>
                    <a:ext uri="{9D8B030D-6E8A-4147-A177-3AD203B41FA5}">
                      <a16:colId xmlns:a16="http://schemas.microsoft.com/office/drawing/2014/main" val="640831271"/>
                    </a:ext>
                  </a:extLst>
                </a:gridCol>
              </a:tblGrid>
              <a:tr h="37761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Stochastic (SGD)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 Batch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899095"/>
                  </a:ext>
                </a:extLst>
              </a:tr>
              <a:tr h="397720">
                <a:tc>
                  <a:txBody>
                    <a:bodyPr/>
                    <a:lstStyle/>
                    <a:p>
                      <a:r>
                        <a:rPr lang="en-US" b="1" dirty="0"/>
                        <a:t>Training 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data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Randomly selected single 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Randomly selected subset of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2779"/>
                  </a:ext>
                </a:extLst>
              </a:tr>
              <a:tr h="377615">
                <a:tc>
                  <a:txBody>
                    <a:bodyPr/>
                    <a:lstStyle/>
                    <a:p>
                      <a:r>
                        <a:rPr lang="en-US" b="1" dirty="0"/>
                        <a:t>Time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669504"/>
                  </a:ext>
                </a:extLst>
              </a:tr>
              <a:tr h="377615">
                <a:tc>
                  <a:txBody>
                    <a:bodyPr/>
                    <a:lstStyle/>
                    <a:p>
                      <a:r>
                        <a:rPr lang="en-US" b="1" dirty="0"/>
                        <a:t>Property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Stochastic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Stochastic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86411"/>
                  </a:ext>
                </a:extLst>
              </a:tr>
              <a:tr h="359195">
                <a:tc>
                  <a:txBody>
                    <a:bodyPr/>
                    <a:lstStyle/>
                    <a:p>
                      <a:r>
                        <a:rPr lang="en-US" b="1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 but not optimal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Good but not optimal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087918"/>
                  </a:ext>
                </a:extLst>
              </a:tr>
              <a:tr h="377615">
                <a:tc>
                  <a:txBody>
                    <a:bodyPr/>
                    <a:lstStyle/>
                    <a:p>
                      <a:r>
                        <a:rPr lang="en-US" b="1" dirty="0"/>
                        <a:t>Convergence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335631"/>
                  </a:ext>
                </a:extLst>
              </a:tr>
              <a:tr h="377615">
                <a:tc>
                  <a:txBody>
                    <a:bodyPr/>
                    <a:lstStyle/>
                    <a:p>
                      <a:r>
                        <a:rPr lang="en-US" b="1" dirty="0"/>
                        <a:t>Best 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Small sample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Huge sample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Large sample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085256"/>
                  </a:ext>
                </a:extLst>
              </a:tr>
            </a:tbl>
          </a:graphicData>
        </a:graphic>
      </p:graphicFrame>
      <p:pic>
        <p:nvPicPr>
          <p:cNvPr id="2050" name="Picture 2" descr="mls2 0409">
            <a:extLst>
              <a:ext uri="{FF2B5EF4-FFF2-40B4-BE49-F238E27FC236}">
                <a16:creationId xmlns:a16="http://schemas.microsoft.com/office/drawing/2014/main" id="{F4974535-C72F-8138-417D-E132F9699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2450" y="4275514"/>
            <a:ext cx="2545843" cy="1908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ls2 0407">
            <a:extLst>
              <a:ext uri="{FF2B5EF4-FFF2-40B4-BE49-F238E27FC236}">
                <a16:creationId xmlns:a16="http://schemas.microsoft.com/office/drawing/2014/main" id="{1E0E6622-51E1-2635-ED5A-1CB5B907D7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63828" b="-1857"/>
          <a:stretch/>
        </p:blipFill>
        <p:spPr bwMode="auto">
          <a:xfrm>
            <a:off x="2790825" y="4276724"/>
            <a:ext cx="1858550" cy="1908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7E75C2-F4A4-1E73-410C-8156B523F2C0}"/>
              </a:ext>
            </a:extLst>
          </p:cNvPr>
          <p:cNvSpPr txBox="1"/>
          <p:nvPr/>
        </p:nvSpPr>
        <p:spPr>
          <a:xfrm>
            <a:off x="2019299" y="6184782"/>
            <a:ext cx="8418513" cy="6606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1200"/>
              </a:spcBef>
              <a:buSzPct val="100000"/>
            </a:pPr>
            <a:r>
              <a:rPr lang="en-US" sz="1000" dirty="0"/>
              <a:t>All two figures from:  </a:t>
            </a:r>
            <a:r>
              <a:rPr lang="en-US" sz="1000" dirty="0">
                <a:hlinkClick r:id="rId4"/>
              </a:rPr>
              <a:t>4. Training Models - Hands-On Machine Learning with Scikit-Learn, </a:t>
            </a:r>
            <a:r>
              <a:rPr lang="en-US" sz="1000" dirty="0" err="1">
                <a:hlinkClick r:id="rId4"/>
              </a:rPr>
              <a:t>Keras</a:t>
            </a:r>
            <a:r>
              <a:rPr lang="en-US" sz="1000" dirty="0">
                <a:hlinkClick r:id="rId4"/>
              </a:rPr>
              <a:t>, and TensorFlow, 2nd Edition [Book] (oreilly.com)</a:t>
            </a:r>
            <a:endParaRPr lang="en-US" sz="1000" dirty="0"/>
          </a:p>
          <a:p>
            <a:pPr>
              <a:lnSpc>
                <a:spcPct val="100000"/>
              </a:lnSpc>
              <a:spcBef>
                <a:spcPts val="1200"/>
              </a:spcBef>
              <a:buSzPct val="100000"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7547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 Neural Networks</a:t>
            </a:r>
            <a:br>
              <a:rPr lang="en-US" dirty="0"/>
            </a:br>
            <a:r>
              <a:rPr lang="en-US" sz="2000" dirty="0"/>
              <a:t>Backpropagation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backpropagation algorithm was an important advancement that allowed training of deep neural networks to have some of their early successes.</a:t>
            </a:r>
          </a:p>
          <a:p>
            <a:r>
              <a:rPr lang="en-US" dirty="0"/>
              <a:t>Initialization (mini batch training)</a:t>
            </a:r>
          </a:p>
          <a:p>
            <a:pPr lvl="1"/>
            <a:r>
              <a:rPr lang="en-US" dirty="0"/>
              <a:t>Randomly initialize all the weights in the DNN</a:t>
            </a:r>
          </a:p>
          <a:p>
            <a:pPr lvl="1"/>
            <a:r>
              <a:rPr lang="en-US" dirty="0"/>
              <a:t>Randomly shuffle the training data set and split into mini batches</a:t>
            </a:r>
          </a:p>
          <a:p>
            <a:r>
              <a:rPr lang="en-US" dirty="0"/>
              <a:t>Algorithm: feedforward and backpropagation</a:t>
            </a:r>
          </a:p>
          <a:p>
            <a:r>
              <a:rPr lang="en-US" dirty="0"/>
              <a:t>Epoch: the whole data set pass the algo loop once.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pPr/>
              <a:t>24</a:t>
            </a:fld>
            <a:endParaRPr lang="en-US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65940382"/>
              </p:ext>
            </p:extLst>
          </p:nvPr>
        </p:nvGraphicFramePr>
        <p:xfrm>
          <a:off x="5739319" y="457200"/>
          <a:ext cx="6342434" cy="6060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8195553" y="746112"/>
            <a:ext cx="1429966" cy="22373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1200"/>
              </a:spcBef>
              <a:buSzPct val="100000"/>
            </a:pPr>
            <a:r>
              <a:rPr lang="en-US" sz="1600" b="1" dirty="0"/>
              <a:t>The Algorithm</a:t>
            </a:r>
          </a:p>
        </p:txBody>
      </p:sp>
    </p:spTree>
    <p:extLst>
      <p:ext uri="{BB962C8B-B14F-4D97-AF65-F5344CB8AC3E}">
        <p14:creationId xmlns:p14="http://schemas.microsoft.com/office/powerpoint/2010/main" val="27482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Keras</a:t>
            </a:r>
            <a:r>
              <a:rPr lang="en-US" dirty="0"/>
              <a:t> and TensorFlow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is TensorFlow’s high-level deep learning API.</a:t>
            </a:r>
          </a:p>
          <a:p>
            <a:r>
              <a:rPr lang="en-US" dirty="0"/>
              <a:t>It allows us to build, train and evaluate all sorts of neural networks.</a:t>
            </a:r>
          </a:p>
          <a:p>
            <a:r>
              <a:rPr lang="en-US" dirty="0"/>
              <a:t>Installation:</a:t>
            </a:r>
          </a:p>
          <a:p>
            <a:pPr lvl="1"/>
            <a:r>
              <a:rPr lang="en-US" dirty="0"/>
              <a:t>Command line: pip install TensorFlow</a:t>
            </a:r>
          </a:p>
          <a:p>
            <a:pPr lvl="1"/>
            <a:r>
              <a:rPr lang="en-US" dirty="0"/>
              <a:t>Google </a:t>
            </a:r>
            <a:r>
              <a:rPr lang="en-US" dirty="0" err="1"/>
              <a:t>Colab</a:t>
            </a:r>
            <a:r>
              <a:rPr lang="en-US" dirty="0"/>
              <a:t>: </a:t>
            </a:r>
            <a:r>
              <a:rPr lang="en-US" dirty="0" err="1"/>
              <a:t>preinstallee</a:t>
            </a:r>
            <a:endParaRPr lang="en-US" dirty="0"/>
          </a:p>
          <a:p>
            <a:r>
              <a:rPr lang="en-US" dirty="0"/>
              <a:t>Documentation: </a:t>
            </a:r>
            <a:r>
              <a:rPr lang="en-US" dirty="0">
                <a:hlinkClick r:id="rId2"/>
              </a:rPr>
              <a:t>https://www.tensorflow.org/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25</a:t>
            </a:fld>
            <a:endParaRPr lang="en-US"/>
          </a:p>
        </p:txBody>
      </p:sp>
      <p:pic>
        <p:nvPicPr>
          <p:cNvPr id="5" name="Google Shape;396;p50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1546" y="4799465"/>
            <a:ext cx="2685180" cy="91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397;p50"/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 l="18090" r="16102"/>
          <a:stretch/>
        </p:blipFill>
        <p:spPr>
          <a:xfrm>
            <a:off x="6657126" y="3804304"/>
            <a:ext cx="2563074" cy="2190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037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Keras</a:t>
            </a:r>
            <a:r>
              <a:rPr lang="en-US" dirty="0"/>
              <a:t> and TensorFlow</a:t>
            </a:r>
            <a:br>
              <a:rPr lang="en-US" dirty="0"/>
            </a:br>
            <a:r>
              <a:rPr lang="en-US" sz="2000" dirty="0"/>
              <a:t>Model and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class: </a:t>
            </a:r>
            <a:r>
              <a:rPr lang="en-US" dirty="0" err="1"/>
              <a:t>keras.Model</a:t>
            </a:r>
            <a:r>
              <a:rPr lang="en-US" dirty="0"/>
              <a:t>( ) and </a:t>
            </a:r>
            <a:r>
              <a:rPr lang="en-US" dirty="0" err="1"/>
              <a:t>keras.layers.Layer</a:t>
            </a:r>
            <a:r>
              <a:rPr lang="en-US" dirty="0"/>
              <a:t>( )</a:t>
            </a:r>
            <a:endParaRPr lang="en-US" b="1" dirty="0"/>
          </a:p>
          <a:p>
            <a:r>
              <a:rPr lang="en-US" b="1" dirty="0"/>
              <a:t>Model</a:t>
            </a:r>
            <a:r>
              <a:rPr lang="en-US" dirty="0"/>
              <a:t> object can be created by:</a:t>
            </a:r>
          </a:p>
          <a:p>
            <a:pPr lvl="1"/>
            <a:r>
              <a:rPr lang="en-US" b="1" dirty="0"/>
              <a:t>Sequential </a:t>
            </a:r>
            <a:r>
              <a:rPr lang="en-US" b="1" dirty="0" err="1">
                <a:solidFill>
                  <a:schemeClr val="tx2"/>
                </a:solidFill>
              </a:rPr>
              <a:t>keras.Sequential</a:t>
            </a:r>
            <a:r>
              <a:rPr lang="en-US" b="1" dirty="0">
                <a:solidFill>
                  <a:schemeClr val="tx2"/>
                </a:solidFill>
              </a:rPr>
              <a:t>( ) </a:t>
            </a:r>
            <a:r>
              <a:rPr lang="en-US" dirty="0"/>
              <a:t>create a linear stack of layers. Simple architecture, beginner friendly.</a:t>
            </a:r>
          </a:p>
          <a:p>
            <a:pPr lvl="1"/>
            <a:r>
              <a:rPr lang="en-US" b="1" dirty="0"/>
              <a:t>Functional API </a:t>
            </a:r>
            <a:r>
              <a:rPr lang="en-US" b="1" dirty="0" err="1">
                <a:solidFill>
                  <a:schemeClr val="tx2"/>
                </a:solidFill>
              </a:rPr>
              <a:t>keras.Model</a:t>
            </a:r>
            <a:r>
              <a:rPr lang="en-US" b="1" dirty="0">
                <a:solidFill>
                  <a:schemeClr val="tx2"/>
                </a:solidFill>
              </a:rPr>
              <a:t>( )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support arbitrary architecture. Allow multiple inputs and multiple outputs.</a:t>
            </a:r>
          </a:p>
          <a:p>
            <a:pPr lvl="1"/>
            <a:r>
              <a:rPr lang="en-US" b="1" dirty="0"/>
              <a:t>Subclass</a:t>
            </a:r>
            <a:r>
              <a:rPr lang="en-US" dirty="0"/>
              <a:t> of </a:t>
            </a:r>
            <a:r>
              <a:rPr lang="en-US" dirty="0" err="1"/>
              <a:t>keras.Model</a:t>
            </a:r>
            <a:r>
              <a:rPr lang="en-US" dirty="0"/>
              <a:t>: user write a subclass from scratch.</a:t>
            </a:r>
          </a:p>
          <a:p>
            <a:r>
              <a:rPr lang="en-US" b="1" dirty="0"/>
              <a:t>Layer </a:t>
            </a:r>
            <a:r>
              <a:rPr lang="en-US" dirty="0"/>
              <a:t>object can be created by:</a:t>
            </a:r>
          </a:p>
          <a:p>
            <a:pPr lvl="1"/>
            <a:r>
              <a:rPr lang="en-US" dirty="0"/>
              <a:t>Calling predefined layer class: </a:t>
            </a:r>
            <a:r>
              <a:rPr lang="en-US" dirty="0" err="1"/>
              <a:t>keras.Input</a:t>
            </a:r>
            <a:r>
              <a:rPr lang="en-US" dirty="0"/>
              <a:t>( ), </a:t>
            </a:r>
            <a:r>
              <a:rPr lang="en-US" dirty="0" err="1"/>
              <a:t>keras.layers.Dense</a:t>
            </a:r>
            <a:r>
              <a:rPr lang="en-US" dirty="0"/>
              <a:t>( ) …</a:t>
            </a:r>
          </a:p>
          <a:p>
            <a:pPr lvl="1"/>
            <a:r>
              <a:rPr lang="en-US" dirty="0"/>
              <a:t>Specifying the shape of input (input layer), number of neurons (dense hidden layer) …</a:t>
            </a:r>
          </a:p>
          <a:p>
            <a:pPr lvl="1"/>
            <a:r>
              <a:rPr lang="en-US" dirty="0"/>
              <a:t>Specifying the activation function. The activation functions are the same for all nodes in the same layer.</a:t>
            </a:r>
          </a:p>
          <a:p>
            <a:pPr lvl="1"/>
            <a:r>
              <a:rPr lang="en-US" dirty="0"/>
              <a:t>Weights are initialized by layer weight initializer but can be overwritten.</a:t>
            </a:r>
          </a:p>
          <a:p>
            <a:pPr lvl="1"/>
            <a:r>
              <a:rPr lang="en-US" dirty="0"/>
              <a:t>Fully connected network: Every node in the same layer receives the same input from previous layer and sends the same output to the next layer.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80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TF/</a:t>
            </a:r>
            <a:r>
              <a:rPr lang="en-US" dirty="0" err="1"/>
              <a:t>Keras</a:t>
            </a:r>
            <a:br>
              <a:rPr lang="en-US" dirty="0"/>
            </a:br>
            <a:r>
              <a:rPr lang="en-US" sz="2000" dirty="0"/>
              <a:t>Model and Layer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## Start with an empty model</a:t>
            </a: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 = Sequential()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## Add a hidden layer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(Dense(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30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input_dim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=10 , activation=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 err="1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tanh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(Dense(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activation=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 err="1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tanh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## Add a hidden layer-- specify the dimension</a:t>
            </a: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(Dense(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activation=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'sigmoid'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27</a:t>
            </a:fld>
            <a:endParaRPr lang="en-US"/>
          </a:p>
        </p:txBody>
      </p:sp>
      <p:sp>
        <p:nvSpPr>
          <p:cNvPr id="5" name="Google Shape;421;g80458d2d92_3_28"/>
          <p:cNvSpPr txBox="1"/>
          <p:nvPr/>
        </p:nvSpPr>
        <p:spPr>
          <a:xfrm>
            <a:off x="8150827" y="1792088"/>
            <a:ext cx="3652381" cy="1210350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first layer needs to specify the </a:t>
            </a:r>
            <a:r>
              <a:rPr lang="en-US" b="1" dirty="0"/>
              <a:t>number of features</a:t>
            </a:r>
            <a:r>
              <a:rPr lang="en-US" dirty="0"/>
              <a:t>.  Elsewhere, TF/Keras will figure this out for you!</a:t>
            </a:r>
            <a:endParaRPr dirty="0"/>
          </a:p>
        </p:txBody>
      </p:sp>
      <p:sp>
        <p:nvSpPr>
          <p:cNvPr id="6" name="Google Shape;422;g80458d2d92_3_28"/>
          <p:cNvSpPr txBox="1"/>
          <p:nvPr/>
        </p:nvSpPr>
        <p:spPr>
          <a:xfrm>
            <a:off x="7754427" y="3913730"/>
            <a:ext cx="4048781" cy="1446209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Specify the </a:t>
            </a:r>
            <a:r>
              <a:rPr lang="en-US" b="1" dirty="0"/>
              <a:t>activation function </a:t>
            </a:r>
            <a:r>
              <a:rPr lang="en-US" dirty="0"/>
              <a:t>for the neurons on that layer.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Options: ‘sigmoid,’ ‘</a:t>
            </a:r>
            <a:r>
              <a:rPr lang="en-US" dirty="0" err="1"/>
              <a:t>tanh</a:t>
            </a:r>
            <a:r>
              <a:rPr lang="en-US" dirty="0"/>
              <a:t>,’ ‘linear,’ ‘relu,’ etc.</a:t>
            </a:r>
            <a:endParaRPr dirty="0"/>
          </a:p>
        </p:txBody>
      </p:sp>
      <p:sp>
        <p:nvSpPr>
          <p:cNvPr id="7" name="Google Shape;423;g80458d2d92_3_28"/>
          <p:cNvSpPr txBox="1"/>
          <p:nvPr/>
        </p:nvSpPr>
        <p:spPr>
          <a:xfrm>
            <a:off x="6792382" y="594580"/>
            <a:ext cx="3450843" cy="789171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is the number of </a:t>
            </a:r>
            <a:r>
              <a:rPr lang="en-US" b="1" dirty="0"/>
              <a:t>neurons</a:t>
            </a:r>
            <a:r>
              <a:rPr lang="en-US" dirty="0"/>
              <a:t> to include on that layer!</a:t>
            </a:r>
            <a:endParaRPr dirty="0"/>
          </a:p>
        </p:txBody>
      </p:sp>
      <p:sp>
        <p:nvSpPr>
          <p:cNvPr id="8" name="Google Shape;424;g80458d2d92_3_28"/>
          <p:cNvSpPr txBox="1"/>
          <p:nvPr/>
        </p:nvSpPr>
        <p:spPr>
          <a:xfrm>
            <a:off x="2784577" y="5178783"/>
            <a:ext cx="4007805" cy="1340271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Remember that the output should match the response.  Here, we have a binary response, so we use the </a:t>
            </a:r>
            <a:r>
              <a:rPr lang="en-US" b="1" dirty="0"/>
              <a:t>sigmoid</a:t>
            </a:r>
            <a:r>
              <a:rPr lang="en-US" dirty="0"/>
              <a:t> activation function.</a:t>
            </a:r>
            <a:endParaRPr dirty="0"/>
          </a:p>
        </p:txBody>
      </p:sp>
      <p:cxnSp>
        <p:nvCxnSpPr>
          <p:cNvPr id="9" name="Google Shape;425;g80458d2d92_3_28"/>
          <p:cNvCxnSpPr>
            <a:stCxn id="8" idx="0"/>
          </p:cNvCxnSpPr>
          <p:nvPr/>
        </p:nvCxnSpPr>
        <p:spPr>
          <a:xfrm flipH="1" flipV="1">
            <a:off x="4778757" y="4636751"/>
            <a:ext cx="9723" cy="542032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0" name="Google Shape;426;g80458d2d92_3_28"/>
          <p:cNvCxnSpPr>
            <a:stCxn id="7" idx="1"/>
          </p:cNvCxnSpPr>
          <p:nvPr/>
        </p:nvCxnSpPr>
        <p:spPr>
          <a:xfrm flipH="1">
            <a:off x="2723746" y="989166"/>
            <a:ext cx="4068636" cy="2396060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1" name="Google Shape;427;g80458d2d92_3_28"/>
          <p:cNvCxnSpPr>
            <a:stCxn id="7" idx="1"/>
          </p:cNvCxnSpPr>
          <p:nvPr/>
        </p:nvCxnSpPr>
        <p:spPr>
          <a:xfrm flipH="1">
            <a:off x="2723746" y="989166"/>
            <a:ext cx="4068636" cy="2065319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2" name="Google Shape;428;g80458d2d92_3_28"/>
          <p:cNvCxnSpPr>
            <a:stCxn id="5" idx="1"/>
          </p:cNvCxnSpPr>
          <p:nvPr/>
        </p:nvCxnSpPr>
        <p:spPr>
          <a:xfrm flipH="1">
            <a:off x="4464996" y="2397263"/>
            <a:ext cx="3685831" cy="622853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3" name="Google Shape;429;g80458d2d92_3_28"/>
          <p:cNvCxnSpPr>
            <a:stCxn id="6" idx="1"/>
          </p:cNvCxnSpPr>
          <p:nvPr/>
        </p:nvCxnSpPr>
        <p:spPr>
          <a:xfrm flipH="1" flipV="1">
            <a:off x="6595353" y="3252982"/>
            <a:ext cx="1159074" cy="1383853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4" name="Google Shape;430;g80458d2d92_3_28"/>
          <p:cNvCxnSpPr>
            <a:stCxn id="6" idx="1"/>
          </p:cNvCxnSpPr>
          <p:nvPr/>
        </p:nvCxnSpPr>
        <p:spPr>
          <a:xfrm flipH="1" flipV="1">
            <a:off x="4810131" y="3599257"/>
            <a:ext cx="2944296" cy="1037578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84175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TF/Keras</a:t>
            </a:r>
            <a:br>
              <a:rPr lang="en-US" dirty="0"/>
            </a:br>
            <a:r>
              <a:rPr lang="en-US" sz="2000" dirty="0"/>
              <a:t>Compile and 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## Compile the model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</a:t>
            </a:r>
            <a:r>
              <a:rPr lang="en-US" dirty="0" err="1">
                <a:solidFill>
                  <a:srgbClr val="795E26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compile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(optimizer=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 err="1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sgd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loss=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 err="1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binary_crossentropy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metrics=[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 err="1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acc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## Fit the model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hst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nn_new.fit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(x, y, batch_size=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epochs=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250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verbose=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28</a:t>
            </a:fld>
            <a:endParaRPr lang="en-US"/>
          </a:p>
        </p:txBody>
      </p:sp>
      <p:sp>
        <p:nvSpPr>
          <p:cNvPr id="5" name="Google Shape;438;g80458d2d92_3_47"/>
          <p:cNvSpPr txBox="1"/>
          <p:nvPr/>
        </p:nvSpPr>
        <p:spPr>
          <a:xfrm>
            <a:off x="2777063" y="390003"/>
            <a:ext cx="3137354" cy="978426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Choose an optimizer.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Good bets: ‘</a:t>
            </a:r>
            <a:r>
              <a:rPr lang="en-US" dirty="0" err="1"/>
              <a:t>adam</a:t>
            </a:r>
            <a:r>
              <a:rPr lang="en-US" dirty="0"/>
              <a:t>,’ ‘</a:t>
            </a:r>
            <a:r>
              <a:rPr lang="en-US" dirty="0" err="1"/>
              <a:t>sgd</a:t>
            </a:r>
            <a:r>
              <a:rPr lang="en-US" dirty="0"/>
              <a:t>’</a:t>
            </a:r>
            <a:endParaRPr dirty="0"/>
          </a:p>
        </p:txBody>
      </p:sp>
      <p:sp>
        <p:nvSpPr>
          <p:cNvPr id="6" name="Google Shape;439;g80458d2d92_3_47"/>
          <p:cNvSpPr txBox="1"/>
          <p:nvPr/>
        </p:nvSpPr>
        <p:spPr>
          <a:xfrm>
            <a:off x="6843053" y="135386"/>
            <a:ext cx="4373587" cy="1366738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Define an appropriate loss function for your response: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‘</a:t>
            </a:r>
            <a:r>
              <a:rPr lang="en-US" dirty="0" err="1">
                <a:solidFill>
                  <a:schemeClr val="dk2"/>
                </a:solidFill>
              </a:rPr>
              <a:t>binary_crossentropy</a:t>
            </a:r>
            <a:r>
              <a:rPr lang="en-US" dirty="0"/>
              <a:t>’ for binary</a:t>
            </a:r>
            <a:br>
              <a:rPr lang="en-US" dirty="0"/>
            </a:br>
            <a:r>
              <a:rPr lang="en-US" dirty="0"/>
              <a:t>‘</a:t>
            </a:r>
            <a:r>
              <a:rPr lang="en-US" dirty="0" err="1">
                <a:solidFill>
                  <a:schemeClr val="dk2"/>
                </a:solidFill>
              </a:rPr>
              <a:t>mean_squared_error</a:t>
            </a:r>
            <a:r>
              <a:rPr lang="en-US" dirty="0"/>
              <a:t>’ for continuous</a:t>
            </a:r>
            <a:endParaRPr dirty="0"/>
          </a:p>
        </p:txBody>
      </p:sp>
      <p:sp>
        <p:nvSpPr>
          <p:cNvPr id="7" name="Google Shape;440;g80458d2d92_3_47"/>
          <p:cNvSpPr txBox="1"/>
          <p:nvPr/>
        </p:nvSpPr>
        <p:spPr>
          <a:xfrm>
            <a:off x="1245235" y="3926726"/>
            <a:ext cx="2543667" cy="1038269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data: first predictors, then response</a:t>
            </a:r>
            <a:endParaRPr dirty="0"/>
          </a:p>
        </p:txBody>
      </p:sp>
      <p:sp>
        <p:nvSpPr>
          <p:cNvPr id="8" name="Google Shape;441;g80458d2d92_3_47"/>
          <p:cNvSpPr txBox="1"/>
          <p:nvPr/>
        </p:nvSpPr>
        <p:spPr>
          <a:xfrm>
            <a:off x="4345740" y="4208162"/>
            <a:ext cx="3517793" cy="1622780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Batch Size</a:t>
            </a:r>
            <a:r>
              <a:rPr lang="en-US" dirty="0"/>
              <a:t>: Number of observations to look at </a:t>
            </a:r>
            <a:r>
              <a:rPr lang="en-US" dirty="0" err="1"/>
              <a:t>at</a:t>
            </a:r>
            <a:r>
              <a:rPr lang="en-US" dirty="0"/>
              <a:t> a time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u="sng" dirty="0"/>
              <a:t>Epochs</a:t>
            </a:r>
            <a:r>
              <a:rPr lang="en-US" dirty="0"/>
              <a:t>: How many times to look at the entire data set.</a:t>
            </a:r>
            <a:endParaRPr dirty="0"/>
          </a:p>
        </p:txBody>
      </p:sp>
      <p:sp>
        <p:nvSpPr>
          <p:cNvPr id="9" name="Google Shape;442;g80458d2d92_3_47"/>
          <p:cNvSpPr txBox="1"/>
          <p:nvPr/>
        </p:nvSpPr>
        <p:spPr>
          <a:xfrm>
            <a:off x="8622881" y="2851026"/>
            <a:ext cx="3208214" cy="1075700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Nature of processing updates.  Change to 1 for exciting updates!</a:t>
            </a:r>
            <a:endParaRPr dirty="0"/>
          </a:p>
        </p:txBody>
      </p:sp>
      <p:cxnSp>
        <p:nvCxnSpPr>
          <p:cNvPr id="10" name="Google Shape;443;g80458d2d92_3_47"/>
          <p:cNvCxnSpPr>
            <a:stCxn id="5" idx="2"/>
          </p:cNvCxnSpPr>
          <p:nvPr/>
        </p:nvCxnSpPr>
        <p:spPr>
          <a:xfrm flipH="1">
            <a:off x="3803515" y="1368429"/>
            <a:ext cx="542225" cy="625741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1" name="Google Shape;444;g80458d2d92_3_47"/>
          <p:cNvCxnSpPr>
            <a:stCxn id="6" idx="1"/>
          </p:cNvCxnSpPr>
          <p:nvPr/>
        </p:nvCxnSpPr>
        <p:spPr>
          <a:xfrm flipH="1">
            <a:off x="6548293" y="818755"/>
            <a:ext cx="294760" cy="1175415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2" name="Google Shape;445;g80458d2d92_3_47"/>
          <p:cNvCxnSpPr>
            <a:stCxn id="7" idx="0"/>
          </p:cNvCxnSpPr>
          <p:nvPr/>
        </p:nvCxnSpPr>
        <p:spPr>
          <a:xfrm flipV="1">
            <a:off x="2517069" y="3247828"/>
            <a:ext cx="381317" cy="678898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3" name="Google Shape;446;g80458d2d92_3_47"/>
          <p:cNvCxnSpPr>
            <a:stCxn id="8" idx="0"/>
          </p:cNvCxnSpPr>
          <p:nvPr/>
        </p:nvCxnSpPr>
        <p:spPr>
          <a:xfrm flipH="1" flipV="1">
            <a:off x="4828467" y="3255355"/>
            <a:ext cx="1276170" cy="952807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4" name="Google Shape;447;g80458d2d92_3_47"/>
          <p:cNvCxnSpPr>
            <a:stCxn id="8" idx="0"/>
          </p:cNvCxnSpPr>
          <p:nvPr/>
        </p:nvCxnSpPr>
        <p:spPr>
          <a:xfrm flipV="1">
            <a:off x="6104637" y="3247828"/>
            <a:ext cx="89726" cy="960334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5" name="Google Shape;448;g80458d2d92_3_47"/>
          <p:cNvCxnSpPr>
            <a:stCxn id="9" idx="1"/>
          </p:cNvCxnSpPr>
          <p:nvPr/>
        </p:nvCxnSpPr>
        <p:spPr>
          <a:xfrm flipH="1" flipV="1">
            <a:off x="7863533" y="3161489"/>
            <a:ext cx="759348" cy="227387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494365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TF/</a:t>
            </a:r>
            <a:r>
              <a:rPr lang="en-US" dirty="0" err="1"/>
              <a:t>Keras</a:t>
            </a:r>
            <a:br>
              <a:rPr lang="en-US" dirty="0"/>
            </a:br>
            <a:r>
              <a:rPr lang="en-US" sz="2000" dirty="0"/>
              <a:t>Learning curves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cs typeface="Courier New"/>
              </a:rPr>
              <a:t>hst.history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cs typeface="Courier New"/>
              </a:rPr>
              <a:t>['loss’]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cs typeface="Courier New"/>
              </a:rPr>
              <a:t>: </a:t>
            </a:r>
            <a:r>
              <a:rPr lang="en-US" dirty="0"/>
              <a:t>training loss vs epochs                               </a:t>
            </a: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cs typeface="Courier New"/>
              </a:rPr>
              <a:t>hst.history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cs typeface="Courier New"/>
              </a:rPr>
              <a:t>['</a:t>
            </a: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cs typeface="Courier New"/>
              </a:rPr>
              <a:t>val_loss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cs typeface="Courier New"/>
              </a:rPr>
              <a:t>’]</a:t>
            </a:r>
            <a:r>
              <a:rPr lang="en-US" dirty="0"/>
              <a:t>: testing loss vs epochs</a:t>
            </a:r>
          </a:p>
          <a:p>
            <a:r>
              <a:rPr lang="en-US" dirty="0"/>
              <a:t>After training, we often examine the </a:t>
            </a:r>
            <a:r>
              <a:rPr lang="en-US" b="1" dirty="0"/>
              <a:t>learning curves</a:t>
            </a:r>
            <a:r>
              <a:rPr lang="en-US" dirty="0"/>
              <a:t>, which show the value of the cost function after each epoch.</a:t>
            </a:r>
          </a:p>
          <a:p>
            <a:r>
              <a:rPr lang="en-US" dirty="0"/>
              <a:t>Look for convergence and avoid overfitting in training.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29</a:t>
            </a:fld>
            <a:endParaRPr lang="en-US"/>
          </a:p>
        </p:txBody>
      </p:sp>
      <p:pic>
        <p:nvPicPr>
          <p:cNvPr id="5" name="Google Shape;380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4211" y="2825224"/>
            <a:ext cx="4061604" cy="2686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381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26967" y="2815699"/>
            <a:ext cx="4293663" cy="27337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3017275" y="5905523"/>
            <a:ext cx="2013626" cy="321013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600" b="1" dirty="0">
                <a:solidFill>
                  <a:schemeClr val="tx2"/>
                </a:solidFill>
              </a:rPr>
              <a:t>Not yet converged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9819" y="5928049"/>
            <a:ext cx="2013626" cy="321013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600" b="1" dirty="0">
                <a:solidFill>
                  <a:schemeClr val="tx2"/>
                </a:solidFill>
              </a:rPr>
              <a:t>Overfit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FA9AE4-DD05-8FBD-C368-D44F48958DA9}"/>
              </a:ext>
            </a:extLst>
          </p:cNvPr>
          <p:cNvSpPr txBox="1"/>
          <p:nvPr/>
        </p:nvSpPr>
        <p:spPr>
          <a:xfrm rot="10800000">
            <a:off x="1492584" y="3668394"/>
            <a:ext cx="288311" cy="638175"/>
          </a:xfrm>
          <a:prstGeom prst="rect">
            <a:avLst/>
          </a:prstGeom>
          <a:noFill/>
          <a:ln>
            <a:noFill/>
          </a:ln>
        </p:spPr>
        <p:txBody>
          <a:bodyPr vert="eaVert" wrap="square" lIns="0" tIns="0" rIns="0" bIns="0" rtlCol="0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600" dirty="0"/>
              <a:t>cost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814C57-DA88-C4D7-24C9-B2CC58C925E4}"/>
              </a:ext>
            </a:extLst>
          </p:cNvPr>
          <p:cNvSpPr txBox="1"/>
          <p:nvPr/>
        </p:nvSpPr>
        <p:spPr>
          <a:xfrm rot="10800000">
            <a:off x="5876831" y="3586795"/>
            <a:ext cx="288311" cy="638175"/>
          </a:xfrm>
          <a:prstGeom prst="rect">
            <a:avLst/>
          </a:prstGeom>
          <a:noFill/>
          <a:ln>
            <a:noFill/>
          </a:ln>
        </p:spPr>
        <p:txBody>
          <a:bodyPr vert="eaVert" wrap="square" lIns="0" tIns="0" rIns="0" bIns="0" rtlCol="0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600" dirty="0"/>
              <a:t>cost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E18AB2-8594-6D90-7AB3-A19DF44A3471}"/>
              </a:ext>
            </a:extLst>
          </p:cNvPr>
          <p:cNvSpPr txBox="1"/>
          <p:nvPr/>
        </p:nvSpPr>
        <p:spPr>
          <a:xfrm>
            <a:off x="3745026" y="5538970"/>
            <a:ext cx="1066800" cy="1941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600" dirty="0"/>
              <a:t>epoch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B52BD1-93CB-8905-951C-229E07A4589A}"/>
              </a:ext>
            </a:extLst>
          </p:cNvPr>
          <p:cNvSpPr txBox="1"/>
          <p:nvPr/>
        </p:nvSpPr>
        <p:spPr>
          <a:xfrm>
            <a:off x="8385175" y="5558944"/>
            <a:ext cx="1066800" cy="1941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600" dirty="0"/>
              <a:t>epoch</a:t>
            </a:r>
          </a:p>
        </p:txBody>
      </p:sp>
    </p:spTree>
    <p:extLst>
      <p:ext uri="{BB962C8B-B14F-4D97-AF65-F5344CB8AC3E}">
        <p14:creationId xmlns:p14="http://schemas.microsoft.com/office/powerpoint/2010/main" val="3390161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Neural Networks Today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87680" y="1326853"/>
            <a:ext cx="5364480" cy="4572000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AI Driving Cars</a:t>
            </a:r>
          </a:p>
          <a:p>
            <a:r>
              <a:rPr lang="en-US" dirty="0"/>
              <a:t>Self-driving vehicles are often powered by neural networks</a:t>
            </a:r>
          </a:p>
          <a:p>
            <a:r>
              <a:rPr lang="en-US" dirty="0"/>
              <a:t>Used to recognize objects on the road and to make decisions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3</a:t>
            </a:fld>
            <a:endParaRPr lang="en-US"/>
          </a:p>
        </p:txBody>
      </p:sp>
      <p:sp>
        <p:nvSpPr>
          <p:cNvPr id="7" name="Google Shape;112;p13"/>
          <p:cNvSpPr txBox="1"/>
          <p:nvPr/>
        </p:nvSpPr>
        <p:spPr>
          <a:xfrm>
            <a:off x="608607" y="6300949"/>
            <a:ext cx="4441689" cy="254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sng" strike="noStrike" cap="none" dirty="0">
                <a:solidFill>
                  <a:schemeClr val="dk1"/>
                </a:solidFill>
                <a:latin typeface="+mj-lt"/>
                <a:ea typeface="Arial"/>
                <a:cs typeface="Arial"/>
                <a:sym typeface="Arial"/>
                <a:hlinkClick r:id="rId2"/>
              </a:rPr>
              <a:t>https://medium.com/@andrewng/self-driving-cars-are-here-aea1752b1ad0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endParaRPr sz="1000" b="0" i="0" u="none" strike="noStrike" cap="none" dirty="0">
              <a:solidFill>
                <a:schemeClr val="dk1"/>
              </a:solidFill>
              <a:latin typeface="+mj-lt"/>
              <a:ea typeface="Verdana"/>
              <a:cs typeface="Verdana"/>
              <a:sym typeface="Verdana"/>
            </a:endParaRPr>
          </a:p>
        </p:txBody>
      </p:sp>
      <p:pic>
        <p:nvPicPr>
          <p:cNvPr id="11" name="Google Shape;111;p13" descr="https://cdn-images-1.medium.com/max/1400/0*K5r1brxlttVdaURx.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r="34034"/>
          <a:stretch/>
        </p:blipFill>
        <p:spPr>
          <a:xfrm>
            <a:off x="1111058" y="3100549"/>
            <a:ext cx="3436785" cy="320040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9" name="Content Placeholder 8">
                <a:extLst>
                  <a:ext uri="{FF2B5EF4-FFF2-40B4-BE49-F238E27FC236}">
                    <a16:creationId xmlns:a16="http://schemas.microsoft.com/office/drawing/2014/main" id="{1986D44E-27D5-8348-A918-6DEC905E664F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</p:nvPr>
            </p:nvGraphicFramePr>
            <p:xfrm>
              <a:off x="6340475" y="1600200"/>
              <a:ext cx="5364163" cy="4572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9" name="Content Placeholder 8">
                <a:extLst>
                  <a:ext uri="{FF2B5EF4-FFF2-40B4-BE49-F238E27FC236}">
                    <a16:creationId xmlns:a16="http://schemas.microsoft.com/office/drawing/2014/main" id="{1986D44E-27D5-8348-A918-6DEC905E66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40475" y="1600200"/>
                <a:ext cx="5364163" cy="4572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CE26C9ED-C4E0-1B43-AF8E-4D07B8F3C03F}"/>
              </a:ext>
            </a:extLst>
          </p:cNvPr>
          <p:cNvSpPr txBox="1"/>
          <p:nvPr/>
        </p:nvSpPr>
        <p:spPr>
          <a:xfrm>
            <a:off x="6463132" y="6242535"/>
            <a:ext cx="5118847" cy="6813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100000"/>
              </a:lnSpc>
              <a:spcBef>
                <a:spcPts val="1200"/>
              </a:spcBef>
              <a:buSzPct val="100000"/>
              <a:buFont typeface="Wells Fargo Sans"/>
              <a:buChar char="•"/>
            </a:pPr>
            <a:r>
              <a:rPr lang="en-US" sz="1600" dirty="0"/>
              <a:t>Link to video: </a:t>
            </a:r>
            <a:r>
              <a:rPr lang="en-US" sz="1600" dirty="0">
                <a:hlinkClick r:id="rId6"/>
              </a:rPr>
              <a:t>https://www.youtube.com/watch?v=B8R148hFxPw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592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Build, train and evaluate ANN with </a:t>
            </a:r>
            <a:r>
              <a:rPr lang="en-US" dirty="0" err="1"/>
              <a:t>Keras</a:t>
            </a:r>
            <a:r>
              <a:rPr lang="en-US" dirty="0"/>
              <a:t> 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8340825"/>
              </p:ext>
            </p:extLst>
          </p:nvPr>
        </p:nvGraphicFramePr>
        <p:xfrm>
          <a:off x="487363" y="1077744"/>
          <a:ext cx="11215687" cy="5418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09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Scaling and Transformation:</a:t>
            </a:r>
          </a:p>
          <a:p>
            <a:pPr lvl="1"/>
            <a:r>
              <a:rPr lang="en-US" dirty="0"/>
              <a:t>Avoid machine learning algorithm bias.</a:t>
            </a:r>
          </a:p>
          <a:p>
            <a:pPr lvl="1"/>
            <a:r>
              <a:rPr lang="en-US" b="1" dirty="0"/>
              <a:t>Min-max scaling</a:t>
            </a:r>
            <a:r>
              <a:rPr lang="en-US" dirty="0"/>
              <a:t>/ normalization: subtract the min value, divide by |max - min|. Result range: [0, 1]</a:t>
            </a:r>
          </a:p>
          <a:p>
            <a:pPr lvl="1"/>
            <a:r>
              <a:rPr lang="en-US" b="1" dirty="0"/>
              <a:t>Standardization</a:t>
            </a:r>
            <a:r>
              <a:rPr lang="en-US" dirty="0"/>
              <a:t>: subtract the mean value, divide by the standard deviation. Safe when a few outliers exist.</a:t>
            </a:r>
          </a:p>
          <a:p>
            <a:r>
              <a:rPr lang="en-US" dirty="0"/>
              <a:t>Handling Categorical Variables:</a:t>
            </a:r>
          </a:p>
          <a:p>
            <a:pPr lvl="1"/>
            <a:r>
              <a:rPr lang="en-US" dirty="0"/>
              <a:t>Machine learning algorithm prefers numerical data.</a:t>
            </a:r>
          </a:p>
          <a:p>
            <a:pPr lvl="1"/>
            <a:r>
              <a:rPr lang="en-US" dirty="0"/>
              <a:t>Convert categorial text variable to numbers: </a:t>
            </a:r>
            <a:r>
              <a:rPr lang="en-US" b="1" dirty="0"/>
              <a:t>one hot encoding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Dataset split: training set and testing 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31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E6FC6B5-6959-4AEA-B5B9-FF5C1CE34AC9}"/>
              </a:ext>
            </a:extLst>
          </p:cNvPr>
          <p:cNvGraphicFramePr>
            <a:graphicFrameLocks noGrp="1"/>
          </p:cNvGraphicFramePr>
          <p:nvPr/>
        </p:nvGraphicFramePr>
        <p:xfrm>
          <a:off x="833121" y="3766188"/>
          <a:ext cx="3352799" cy="1622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4100">
                  <a:extLst>
                    <a:ext uri="{9D8B030D-6E8A-4147-A177-3AD203B41FA5}">
                      <a16:colId xmlns:a16="http://schemas.microsoft.com/office/drawing/2014/main" val="3061556272"/>
                    </a:ext>
                  </a:extLst>
                </a:gridCol>
                <a:gridCol w="872273">
                  <a:extLst>
                    <a:ext uri="{9D8B030D-6E8A-4147-A177-3AD203B41FA5}">
                      <a16:colId xmlns:a16="http://schemas.microsoft.com/office/drawing/2014/main" val="4111734071"/>
                    </a:ext>
                  </a:extLst>
                </a:gridCol>
                <a:gridCol w="1626426">
                  <a:extLst>
                    <a:ext uri="{9D8B030D-6E8A-4147-A177-3AD203B41FA5}">
                      <a16:colId xmlns:a16="http://schemas.microsoft.com/office/drawing/2014/main" val="3448368157"/>
                    </a:ext>
                  </a:extLst>
                </a:gridCol>
              </a:tblGrid>
              <a:tr h="32442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Animal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Categorical Value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841190"/>
                  </a:ext>
                </a:extLst>
              </a:tr>
              <a:tr h="32442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380075"/>
                  </a:ext>
                </a:extLst>
              </a:tr>
              <a:tr h="32442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4488040"/>
                  </a:ext>
                </a:extLst>
              </a:tr>
              <a:tr h="32442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Rabbit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575237"/>
                  </a:ext>
                </a:extLst>
              </a:tr>
              <a:tr h="32442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877256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DCC94E2-D7CE-8E4F-2E14-AAD99E6DFF40}"/>
              </a:ext>
            </a:extLst>
          </p:cNvPr>
          <p:cNvGraphicFramePr>
            <a:graphicFrameLocks noGrp="1"/>
          </p:cNvGraphicFramePr>
          <p:nvPr/>
        </p:nvGraphicFramePr>
        <p:xfrm>
          <a:off x="5629488" y="3752533"/>
          <a:ext cx="5455072" cy="1635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3768">
                  <a:extLst>
                    <a:ext uri="{9D8B030D-6E8A-4147-A177-3AD203B41FA5}">
                      <a16:colId xmlns:a16="http://schemas.microsoft.com/office/drawing/2014/main" val="3234124138"/>
                    </a:ext>
                  </a:extLst>
                </a:gridCol>
                <a:gridCol w="1363768">
                  <a:extLst>
                    <a:ext uri="{9D8B030D-6E8A-4147-A177-3AD203B41FA5}">
                      <a16:colId xmlns:a16="http://schemas.microsoft.com/office/drawing/2014/main" val="3418943437"/>
                    </a:ext>
                  </a:extLst>
                </a:gridCol>
                <a:gridCol w="1363768">
                  <a:extLst>
                    <a:ext uri="{9D8B030D-6E8A-4147-A177-3AD203B41FA5}">
                      <a16:colId xmlns:a16="http://schemas.microsoft.com/office/drawing/2014/main" val="382200406"/>
                    </a:ext>
                  </a:extLst>
                </a:gridCol>
                <a:gridCol w="1363768">
                  <a:extLst>
                    <a:ext uri="{9D8B030D-6E8A-4147-A177-3AD203B41FA5}">
                      <a16:colId xmlns:a16="http://schemas.microsoft.com/office/drawing/2014/main" val="2819430313"/>
                    </a:ext>
                  </a:extLst>
                </a:gridCol>
              </a:tblGrid>
              <a:tr h="32715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Rabbit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Weight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730567"/>
                  </a:ext>
                </a:extLst>
              </a:tr>
              <a:tr h="32715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935846"/>
                  </a:ext>
                </a:extLst>
              </a:tr>
              <a:tr h="32715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3202329"/>
                  </a:ext>
                </a:extLst>
              </a:tr>
              <a:tr h="32715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816325"/>
                  </a:ext>
                </a:extLst>
              </a:tr>
              <a:tr h="32715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381172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6B20310-D1D3-11F1-0A82-871BC89B8096}"/>
              </a:ext>
            </a:extLst>
          </p:cNvPr>
          <p:cNvCxnSpPr/>
          <p:nvPr/>
        </p:nvCxnSpPr>
        <p:spPr>
          <a:xfrm>
            <a:off x="4603328" y="4507075"/>
            <a:ext cx="608752" cy="0"/>
          </a:xfrm>
          <a:prstGeom prst="straightConnector1">
            <a:avLst/>
          </a:prstGeom>
          <a:ln w="38100" cap="sq">
            <a:tailEnd type="triangle"/>
          </a:ln>
        </p:spPr>
        <p:style>
          <a:lnRef idx="1">
            <a:srgbClr val="787070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89382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 to Make When Using 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 structure and properties</a:t>
            </a:r>
          </a:p>
          <a:p>
            <a:pPr lvl="1"/>
            <a:r>
              <a:rPr lang="en-US" dirty="0"/>
              <a:t>How many </a:t>
            </a:r>
            <a:r>
              <a:rPr lang="en-US" b="1" dirty="0"/>
              <a:t>layers </a:t>
            </a:r>
            <a:r>
              <a:rPr lang="en-US" dirty="0"/>
              <a:t>will you use?</a:t>
            </a:r>
          </a:p>
          <a:p>
            <a:pPr lvl="1"/>
            <a:r>
              <a:rPr lang="en-US" dirty="0"/>
              <a:t>How many </a:t>
            </a:r>
            <a:r>
              <a:rPr lang="en-US" b="1" dirty="0"/>
              <a:t>nodes </a:t>
            </a:r>
            <a:r>
              <a:rPr lang="en-US" dirty="0"/>
              <a:t>will be found in each layer?</a:t>
            </a:r>
          </a:p>
          <a:p>
            <a:pPr lvl="1"/>
            <a:r>
              <a:rPr lang="en-US" dirty="0"/>
              <a:t>Which </a:t>
            </a:r>
            <a:r>
              <a:rPr lang="en-US" b="1" dirty="0"/>
              <a:t>activation function </a:t>
            </a:r>
            <a:r>
              <a:rPr lang="en-US" dirty="0"/>
              <a:t>will we use?</a:t>
            </a:r>
          </a:p>
          <a:p>
            <a:r>
              <a:rPr lang="en-US" dirty="0"/>
              <a:t>Train the network effectively</a:t>
            </a:r>
          </a:p>
          <a:p>
            <a:pPr lvl="1"/>
            <a:r>
              <a:rPr lang="en-US" dirty="0"/>
              <a:t>Which training algorithm will we choose? (Consider using an algorithm with </a:t>
            </a:r>
            <a:r>
              <a:rPr lang="en-US" b="1" dirty="0"/>
              <a:t>learning rate decay</a:t>
            </a:r>
            <a:r>
              <a:rPr lang="en-US" dirty="0"/>
              <a:t> like Adam)</a:t>
            </a:r>
          </a:p>
          <a:p>
            <a:pPr lvl="1"/>
            <a:r>
              <a:rPr lang="en-US" dirty="0"/>
              <a:t>Which </a:t>
            </a:r>
            <a:r>
              <a:rPr lang="en-US" b="1" dirty="0"/>
              <a:t>mini-batch</a:t>
            </a:r>
            <a:r>
              <a:rPr lang="en-US" dirty="0"/>
              <a:t> size will we use (Smaller batches can be slower and more volatile, but can help escape local minima/saddle points)</a:t>
            </a:r>
          </a:p>
          <a:p>
            <a:pPr lvl="1"/>
            <a:r>
              <a:rPr lang="en-US" dirty="0"/>
              <a:t>How long will we train the network (number of </a:t>
            </a:r>
            <a:r>
              <a:rPr lang="en-US" b="1" dirty="0"/>
              <a:t>epochs</a:t>
            </a:r>
            <a:r>
              <a:rPr lang="en-US" dirty="0"/>
              <a:t>)?</a:t>
            </a:r>
          </a:p>
          <a:p>
            <a:r>
              <a:rPr lang="en-US" dirty="0"/>
              <a:t>Avoid </a:t>
            </a:r>
            <a:r>
              <a:rPr lang="en-US" b="1" dirty="0"/>
              <a:t>overfitting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0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Neural networks are flexible models, with a (potentially) large number of parameters – </a:t>
            </a:r>
            <a:r>
              <a:rPr lang="en-US" b="1" dirty="0"/>
              <a:t>overfitting is a concern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Strategies to avoid overfitting in ANNs include</a:t>
            </a:r>
            <a:r>
              <a:rPr lang="en-US" dirty="0"/>
              <a:t>:</a:t>
            </a:r>
          </a:p>
          <a:p>
            <a:r>
              <a:rPr lang="en-US" dirty="0"/>
              <a:t>Multiple narrow layers vs. single wide layer</a:t>
            </a:r>
          </a:p>
          <a:p>
            <a:r>
              <a:rPr lang="en-US" dirty="0"/>
              <a:t>Weight </a:t>
            </a:r>
            <a:r>
              <a:rPr lang="en-US" b="1" dirty="0"/>
              <a:t>regularization</a:t>
            </a:r>
            <a:r>
              <a:rPr lang="en-US" dirty="0"/>
              <a:t>: penalizing large weights in the cost function</a:t>
            </a:r>
          </a:p>
          <a:p>
            <a:r>
              <a:rPr lang="en-US" b="1" dirty="0"/>
              <a:t>Dropout</a:t>
            </a:r>
            <a:r>
              <a:rPr lang="en-US" dirty="0"/>
              <a:t>: randomly set a fraction of neurons’ activations to 0 during training</a:t>
            </a:r>
          </a:p>
          <a:p>
            <a:pPr lvl="1"/>
            <a:r>
              <a:rPr lang="en-US" dirty="0"/>
              <a:t>Forces redundancy of neurons, and reduces neuron specialization</a:t>
            </a:r>
          </a:p>
          <a:p>
            <a:r>
              <a:rPr lang="en-US" b="1" dirty="0"/>
              <a:t>Early stopping </a:t>
            </a:r>
            <a:r>
              <a:rPr lang="en-US" dirty="0"/>
              <a:t>via a validation data 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2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to build some networks!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1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4D75C-F256-EF46-AFCE-F978653CD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A237E-E314-1B49-94B5-599EB9A67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Artificial neurons: </a:t>
            </a:r>
          </a:p>
          <a:p>
            <a:pPr lvl="1"/>
            <a:r>
              <a:rPr lang="en-US" dirty="0"/>
              <a:t>Receive input</a:t>
            </a:r>
          </a:p>
          <a:p>
            <a:pPr lvl="1"/>
            <a:r>
              <a:rPr lang="en-US" dirty="0"/>
              <a:t>Process input (weighted sum, activation function)</a:t>
            </a:r>
          </a:p>
          <a:p>
            <a:pPr lvl="1"/>
            <a:r>
              <a:rPr lang="en-US" dirty="0"/>
              <a:t>Send output</a:t>
            </a:r>
          </a:p>
          <a:p>
            <a:r>
              <a:rPr lang="en-US" dirty="0"/>
              <a:t>Single layer and multiple layer neural network: </a:t>
            </a:r>
          </a:p>
          <a:p>
            <a:pPr lvl="1"/>
            <a:r>
              <a:rPr lang="en-US" dirty="0"/>
              <a:t>Input layer</a:t>
            </a:r>
          </a:p>
          <a:p>
            <a:pPr lvl="1"/>
            <a:r>
              <a:rPr lang="en-US" dirty="0"/>
              <a:t>Hidden layers</a:t>
            </a:r>
          </a:p>
          <a:p>
            <a:pPr lvl="1"/>
            <a:r>
              <a:rPr lang="en-US" dirty="0"/>
              <a:t>Output layer</a:t>
            </a:r>
          </a:p>
          <a:p>
            <a:r>
              <a:rPr lang="en-US" dirty="0"/>
              <a:t>Neural network training:</a:t>
            </a:r>
          </a:p>
          <a:p>
            <a:pPr lvl="1"/>
            <a:r>
              <a:rPr lang="en-US" dirty="0"/>
              <a:t>Cost function</a:t>
            </a:r>
          </a:p>
          <a:p>
            <a:pPr lvl="1"/>
            <a:r>
              <a:rPr lang="en-US" dirty="0"/>
              <a:t>Gradient Descent</a:t>
            </a:r>
          </a:p>
          <a:p>
            <a:pPr lvl="1"/>
            <a:r>
              <a:rPr lang="en-US" dirty="0"/>
              <a:t>Feedforward and backpropagation algorithm</a:t>
            </a:r>
          </a:p>
          <a:p>
            <a:r>
              <a:rPr lang="en-US" dirty="0" err="1"/>
              <a:t>Keras</a:t>
            </a:r>
            <a:r>
              <a:rPr lang="en-US" dirty="0"/>
              <a:t> &amp; TensorFlow:</a:t>
            </a:r>
          </a:p>
          <a:p>
            <a:pPr lvl="1"/>
            <a:r>
              <a:rPr lang="en-US" dirty="0"/>
              <a:t>Sequential model</a:t>
            </a:r>
          </a:p>
          <a:p>
            <a:pPr lvl="1"/>
            <a:r>
              <a:rPr lang="en-US" dirty="0"/>
              <a:t>Dense Layer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59210-14D4-FD43-A7F8-96EE619703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35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1EF88F-D624-3B4C-B414-E307C5D8E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397" y="899795"/>
            <a:ext cx="34925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7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Neural Networks Today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7"/>
          <p:cNvSpPr txBox="1">
            <a:spLocks/>
          </p:cNvSpPr>
          <p:nvPr/>
        </p:nvSpPr>
        <p:spPr>
          <a:xfrm>
            <a:off x="486833" y="1280647"/>
            <a:ext cx="5364480" cy="4572000"/>
          </a:xfrm>
          <a:prstGeom prst="rect">
            <a:avLst/>
          </a:prstGeom>
        </p:spPr>
        <p:txBody>
          <a:bodyPr vert="horz" lIns="0" tIns="0" rIns="0" bIns="0" spcCol="365760" rtlCol="0">
            <a:noAutofit/>
          </a:bodyPr>
          <a:lstStyle>
            <a:lvl1pPr marL="171450" indent="-17145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 typeface="Wells Fargo Sans" panose="020B0503020203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-17145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Wells Fargo Sans" panose="020B0503020203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50" indent="-17145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Wells Fargo Sans" panose="020B0503020203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17145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Wells Fargo Sans" panose="020B0503020203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50" indent="-17145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Wells Fargo Sans" panose="020B0503020203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28700" indent="-17145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Wells Fargo Sans" panose="020B0503020203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00150" indent="-17145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Wells Fargo Sans" panose="020B0503020203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7145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Wells Fargo Sans" panose="020B0503020203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43050" indent="-17145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Wells Fargo Sans" panose="020B0503020203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ells Fargo Sans" panose="020B0503020203020204" pitchFamily="34" charset="0"/>
              <a:buNone/>
            </a:pPr>
            <a:r>
              <a:rPr lang="en-US" b="1" dirty="0"/>
              <a:t>AI Playing Go</a:t>
            </a:r>
          </a:p>
          <a:p>
            <a:r>
              <a:rPr lang="en-US" dirty="0"/>
              <a:t>Over a googol times as many board states as chess</a:t>
            </a:r>
          </a:p>
          <a:p>
            <a:r>
              <a:rPr lang="en-US" dirty="0"/>
              <a:t>Intuitive play</a:t>
            </a:r>
          </a:p>
          <a:p>
            <a:r>
              <a:rPr lang="en-US" dirty="0"/>
              <a:t>DeepMind defeated first ranked player </a:t>
            </a:r>
            <a:r>
              <a:rPr lang="en-US" dirty="0" err="1"/>
              <a:t>Ke</a:t>
            </a:r>
            <a:r>
              <a:rPr lang="en-US" dirty="0"/>
              <a:t> Jie in May 2017</a:t>
            </a:r>
          </a:p>
        </p:txBody>
      </p:sp>
      <p:sp>
        <p:nvSpPr>
          <p:cNvPr id="7" name="Google Shape;120;p14"/>
          <p:cNvSpPr txBox="1"/>
          <p:nvPr/>
        </p:nvSpPr>
        <p:spPr>
          <a:xfrm>
            <a:off x="845378" y="6257461"/>
            <a:ext cx="3966453" cy="32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sng" strike="noStrike" cap="none" dirty="0">
                <a:solidFill>
                  <a:schemeClr val="dk1"/>
                </a:solidFill>
                <a:latin typeface="+mj-lt"/>
                <a:ea typeface="Arial"/>
                <a:cs typeface="Arial"/>
                <a:sym typeface="Arial"/>
                <a:hlinkClick r:id="rId2"/>
              </a:rPr>
              <a:t>https://blog.google/technology/ai/alphago-machine-learning-game-go/</a:t>
            </a:r>
            <a:endParaRPr sz="1000" b="0" i="0" u="none" strike="noStrike" cap="none" dirty="0">
              <a:solidFill>
                <a:schemeClr val="dk1"/>
              </a:solidFill>
              <a:latin typeface="+mj-lt"/>
              <a:ea typeface="Verdana"/>
              <a:cs typeface="Verdana"/>
              <a:sym typeface="Verdana"/>
            </a:endParaRPr>
          </a:p>
        </p:txBody>
      </p:sp>
      <p:pic>
        <p:nvPicPr>
          <p:cNvPr id="8" name="Google Shape;119;p14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l="9799" r="30115"/>
          <a:stretch/>
        </p:blipFill>
        <p:spPr>
          <a:xfrm>
            <a:off x="740003" y="3054343"/>
            <a:ext cx="4177201" cy="3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5BB986-61B1-6345-BBFE-6E14EFEFA1E3}"/>
              </a:ext>
            </a:extLst>
          </p:cNvPr>
          <p:cNvSpPr txBox="1"/>
          <p:nvPr/>
        </p:nvSpPr>
        <p:spPr>
          <a:xfrm>
            <a:off x="6463132" y="6242535"/>
            <a:ext cx="5118847" cy="6813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100000"/>
              </a:lnSpc>
              <a:spcBef>
                <a:spcPts val="1200"/>
              </a:spcBef>
              <a:buSzPct val="100000"/>
              <a:buFont typeface="Wells Fargo Sans"/>
              <a:buChar char="•"/>
            </a:pPr>
            <a:r>
              <a:rPr lang="en-US" sz="1600" dirty="0"/>
              <a:t>Link to video: </a:t>
            </a:r>
            <a:r>
              <a:rPr lang="en-US" sz="1600" dirty="0">
                <a:hlinkClick r:id="rId4"/>
              </a:rPr>
              <a:t>https://www.youtube.com/watch?v=SUbqykXVx0A</a:t>
            </a:r>
            <a:r>
              <a:rPr lang="en-US" sz="1600" dirty="0"/>
              <a:t> 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12" name="Content Placeholder 11">
                <a:extLst>
                  <a:ext uri="{FF2B5EF4-FFF2-40B4-BE49-F238E27FC236}">
                    <a16:creationId xmlns:a16="http://schemas.microsoft.com/office/drawing/2014/main" id="{7931B875-E3F2-894B-9650-7DC91BEEE108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</p:nvPr>
            </p:nvGraphicFramePr>
            <p:xfrm>
              <a:off x="6340475" y="1600200"/>
              <a:ext cx="5364163" cy="4572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5"/>
              </a:graphicData>
            </a:graphic>
          </p:graphicFrame>
        </mc:Choice>
        <mc:Fallback xmlns="">
          <p:pic>
            <p:nvPicPr>
              <p:cNvPr id="12" name="Content Placeholder 11">
                <a:extLst>
                  <a:ext uri="{FF2B5EF4-FFF2-40B4-BE49-F238E27FC236}">
                    <a16:creationId xmlns:a16="http://schemas.microsoft.com/office/drawing/2014/main" id="{7931B875-E3F2-894B-9650-7DC91BEEE1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40475" y="1600200"/>
                <a:ext cx="5364163" cy="45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232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43FF064-454A-81AD-3299-1618F896A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404" y="1748765"/>
            <a:ext cx="3677750" cy="465048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5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87362" y="458746"/>
            <a:ext cx="11217275" cy="1006475"/>
          </a:xfrm>
        </p:spPr>
        <p:txBody>
          <a:bodyPr/>
          <a:lstStyle/>
          <a:p>
            <a:r>
              <a:rPr lang="en-US" dirty="0"/>
              <a:t>Artificial Neural Networks Today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C94E004-A2BD-DEC2-9853-02B2EDDB95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570"/>
          <a:stretch/>
        </p:blipFill>
        <p:spPr>
          <a:xfrm>
            <a:off x="7224562" y="1465221"/>
            <a:ext cx="3773628" cy="4005072"/>
          </a:xfrm>
          <a:prstGeom prst="rect">
            <a:avLst/>
          </a:prstGeom>
        </p:spPr>
      </p:pic>
      <p:pic>
        <p:nvPicPr>
          <p:cNvPr id="1026" name="Picture 2" descr="Chat GPT: Deciphering the new artificial intelligence tool everyone is  talking about">
            <a:extLst>
              <a:ext uri="{FF2B5EF4-FFF2-40B4-BE49-F238E27FC236}">
                <a16:creationId xmlns:a16="http://schemas.microsoft.com/office/drawing/2014/main" id="{18ED2C84-05C8-811D-FA98-B2D322845C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2" t="5626" r="13163" b="28240"/>
          <a:stretch/>
        </p:blipFill>
        <p:spPr bwMode="auto">
          <a:xfrm>
            <a:off x="732755" y="1040104"/>
            <a:ext cx="1554481" cy="1417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38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Neural Networks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Object Recognition</a:t>
            </a:r>
          </a:p>
          <a:p>
            <a:r>
              <a:rPr lang="en-US" dirty="0"/>
              <a:t>Learn to recognize objects in complicated images, videos, or even video games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8" name="Content Placeholder 7">
                <a:extLst>
                  <a:ext uri="{FF2B5EF4-FFF2-40B4-BE49-F238E27FC236}">
                    <a16:creationId xmlns:a16="http://schemas.microsoft.com/office/drawing/2014/main" id="{7F471EDE-A187-BE41-9902-EE16E11CAFB7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</p:nvPr>
            </p:nvGraphicFramePr>
            <p:xfrm>
              <a:off x="6340475" y="1600200"/>
              <a:ext cx="5364163" cy="4572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8" name="Content Placeholder 7">
                <a:extLst>
                  <a:ext uri="{FF2B5EF4-FFF2-40B4-BE49-F238E27FC236}">
                    <a16:creationId xmlns:a16="http://schemas.microsoft.com/office/drawing/2014/main" id="{7F471EDE-A187-BE41-9902-EE16E11CAFB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40475" y="1600200"/>
                <a:ext cx="5364163" cy="45720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6</a:t>
            </a:fld>
            <a:endParaRPr lang="en-US"/>
          </a:p>
        </p:txBody>
      </p:sp>
      <p:sp>
        <p:nvSpPr>
          <p:cNvPr id="6" name="Google Shape;127;p15"/>
          <p:cNvSpPr txBox="1"/>
          <p:nvPr/>
        </p:nvSpPr>
        <p:spPr>
          <a:xfrm>
            <a:off x="643223" y="5695620"/>
            <a:ext cx="4510653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sng" strike="noStrike" cap="none" dirty="0">
                <a:solidFill>
                  <a:schemeClr val="dk1"/>
                </a:solidFill>
                <a:latin typeface="+mj-lt"/>
                <a:ea typeface="Arial"/>
                <a:cs typeface="Arial"/>
                <a:sym typeface="Arial"/>
                <a:hlinkClick r:id="rId4"/>
              </a:rPr>
              <a:t>https://ai.googleblog.com/2014/09/building-deeper-understanding-of-images.html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endParaRPr sz="1000" b="0" i="0" u="none" strike="noStrike" cap="none" dirty="0">
              <a:solidFill>
                <a:schemeClr val="dk1"/>
              </a:solidFill>
              <a:latin typeface="+mj-lt"/>
              <a:ea typeface="Verdana"/>
              <a:cs typeface="Verdana"/>
              <a:sym typeface="Verdana"/>
            </a:endParaRPr>
          </a:p>
        </p:txBody>
      </p:sp>
      <p:pic>
        <p:nvPicPr>
          <p:cNvPr id="7" name="Google Shape;128;p15" descr="Automatic Object Detection"/>
          <p:cNvPicPr preferRelativeResize="0">
            <a:picLocks noChangeAspect="1"/>
          </p:cNvPicPr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0882" y="2519539"/>
            <a:ext cx="4435337" cy="3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381592-136F-D94D-B71E-CBD7B5AAE6B8}"/>
              </a:ext>
            </a:extLst>
          </p:cNvPr>
          <p:cNvSpPr txBox="1"/>
          <p:nvPr/>
        </p:nvSpPr>
        <p:spPr>
          <a:xfrm>
            <a:off x="6463132" y="6242535"/>
            <a:ext cx="5118847" cy="6813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100000"/>
              </a:lnSpc>
              <a:spcBef>
                <a:spcPts val="1200"/>
              </a:spcBef>
              <a:buSzPct val="100000"/>
              <a:buFont typeface="Wells Fargo Sans"/>
              <a:buChar char="•"/>
            </a:pPr>
            <a:r>
              <a:rPr lang="en-US" sz="1600" dirty="0"/>
              <a:t>Link to video: </a:t>
            </a:r>
            <a:r>
              <a:rPr lang="en-US" sz="1600" dirty="0">
                <a:hlinkClick r:id="rId6"/>
              </a:rPr>
              <a:t>https://www.youtube.com/watch?v=qv6UVOQ0F44</a:t>
            </a:r>
            <a:r>
              <a:rPr lang="en-US" sz="16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7381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Biological Neurons and Biological Neural Network (BNN)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5619" y="1629940"/>
            <a:ext cx="5303887" cy="1877118"/>
          </a:xfrm>
        </p:spPr>
        <p:txBody>
          <a:bodyPr/>
          <a:lstStyle/>
          <a:p>
            <a:r>
              <a:rPr lang="en-US" b="1" dirty="0"/>
              <a:t>Receive input </a:t>
            </a:r>
            <a:r>
              <a:rPr lang="en-US" dirty="0"/>
              <a:t>information with </a:t>
            </a:r>
            <a:r>
              <a:rPr lang="en-US" b="1" i="1" dirty="0"/>
              <a:t>dendrites</a:t>
            </a:r>
            <a:endParaRPr lang="en-US" dirty="0"/>
          </a:p>
          <a:p>
            <a:r>
              <a:rPr lang="en-US" b="1" dirty="0"/>
              <a:t>Process</a:t>
            </a:r>
            <a:r>
              <a:rPr lang="en-US" dirty="0"/>
              <a:t> information in the </a:t>
            </a:r>
            <a:r>
              <a:rPr lang="en-US" b="1" i="1" dirty="0"/>
              <a:t>cell body</a:t>
            </a:r>
          </a:p>
          <a:p>
            <a:r>
              <a:rPr lang="en-US" b="1" dirty="0"/>
              <a:t>Send output </a:t>
            </a:r>
            <a:r>
              <a:rPr lang="en-US" dirty="0"/>
              <a:t>information with the </a:t>
            </a:r>
            <a:r>
              <a:rPr lang="en-US" b="1" i="1" dirty="0"/>
              <a:t>axon </a:t>
            </a:r>
            <a:r>
              <a:rPr lang="en-US" dirty="0"/>
              <a:t>(or do nothing)</a:t>
            </a:r>
          </a:p>
          <a:p>
            <a:endParaRPr lang="en-US" dirty="0"/>
          </a:p>
          <a:p>
            <a:r>
              <a:rPr lang="en-US" b="1" dirty="0"/>
              <a:t>BNN</a:t>
            </a:r>
            <a:r>
              <a:rPr lang="en-US" dirty="0"/>
              <a:t>: layer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8078" y="5727199"/>
            <a:ext cx="6147881" cy="44786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00000"/>
              </a:lnSpc>
              <a:buSzPct val="100000"/>
            </a:pPr>
            <a:r>
              <a:rPr lang="en-US" sz="1050" dirty="0"/>
              <a:t>By </a:t>
            </a:r>
            <a:r>
              <a:rPr lang="en-US" sz="1050" dirty="0" err="1"/>
              <a:t>BruceBlaus</a:t>
            </a:r>
            <a:r>
              <a:rPr lang="en-US" sz="1050" dirty="0"/>
              <a:t> - Own work, CC BY 3.0,</a:t>
            </a:r>
          </a:p>
          <a:p>
            <a:pPr>
              <a:lnSpc>
                <a:spcPct val="100000"/>
              </a:lnSpc>
              <a:buSzPct val="100000"/>
            </a:pPr>
            <a:r>
              <a:rPr lang="en-US" sz="1050" dirty="0"/>
              <a:t> </a:t>
            </a:r>
            <a:r>
              <a:rPr lang="en-US" sz="1050" dirty="0">
                <a:hlinkClick r:id="rId2"/>
              </a:rPr>
              <a:t>https://commons.wikimedia.org/w/index.php?curid=28761830</a:t>
            </a:r>
            <a:r>
              <a:rPr lang="en-US" sz="1050" dirty="0"/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32686" y="5716179"/>
            <a:ext cx="5838540" cy="6606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000" dirty="0"/>
              <a:t>By Santiago Ramon y </a:t>
            </a:r>
            <a:r>
              <a:rPr lang="en-US" sz="1000" dirty="0" err="1"/>
              <a:t>Cajal</a:t>
            </a:r>
            <a:r>
              <a:rPr lang="en-US" sz="1000" dirty="0"/>
              <a:t>, showing the dendrites and axons of neurons in human infant cerebral cortex, </a:t>
            </a:r>
            <a:r>
              <a:rPr lang="en-US" sz="1000" dirty="0">
                <a:hlinkClick r:id="rId3"/>
              </a:rPr>
              <a:t>Cerebral cortex - Wikipedia</a:t>
            </a:r>
            <a:endParaRPr lang="en-US" sz="10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EB05B-D6E2-8A80-0CF7-050ED2BC3CCA}"/>
              </a:ext>
            </a:extLst>
          </p:cNvPr>
          <p:cNvGrpSpPr/>
          <p:nvPr/>
        </p:nvGrpSpPr>
        <p:grpSpPr>
          <a:xfrm>
            <a:off x="439597" y="1603647"/>
            <a:ext cx="6097970" cy="3931920"/>
            <a:chOff x="439597" y="1213356"/>
            <a:chExt cx="6097970" cy="3931920"/>
          </a:xfrm>
        </p:grpSpPr>
        <p:pic>
          <p:nvPicPr>
            <p:cNvPr id="3074" name="Picture 2" descr="Blausen 0657 MultipolarNeuron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597" y="1213356"/>
              <a:ext cx="6097970" cy="3931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1CDB0EC-6E19-AC6A-27D8-A532294B6C37}"/>
                </a:ext>
              </a:extLst>
            </p:cNvPr>
            <p:cNvSpPr/>
            <p:nvPr/>
          </p:nvSpPr>
          <p:spPr>
            <a:xfrm>
              <a:off x="1163227" y="1330978"/>
              <a:ext cx="807868" cy="36398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>
                <a:solidFill>
                  <a:srgbClr val="FF0000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52B9F0E-8F5F-D64A-2506-0AE14E01BF09}"/>
                </a:ext>
              </a:extLst>
            </p:cNvPr>
            <p:cNvSpPr/>
            <p:nvPr/>
          </p:nvSpPr>
          <p:spPr>
            <a:xfrm>
              <a:off x="2763378" y="1500624"/>
              <a:ext cx="807868" cy="36398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A2CCA28-36B5-A6E0-FC95-0EC7840CF1BD}"/>
                </a:ext>
              </a:extLst>
            </p:cNvPr>
            <p:cNvSpPr/>
            <p:nvPr/>
          </p:nvSpPr>
          <p:spPr>
            <a:xfrm>
              <a:off x="2262832" y="4201083"/>
              <a:ext cx="807868" cy="36398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/>
            </a:p>
          </p:txBody>
        </p:sp>
      </p:grpSp>
      <p:pic>
        <p:nvPicPr>
          <p:cNvPr id="14" name="Picture 13" descr="A set of lines of lines&#10;&#10;Description automatically generated with medium confidence">
            <a:extLst>
              <a:ext uri="{FF2B5EF4-FFF2-40B4-BE49-F238E27FC236}">
                <a16:creationId xmlns:a16="http://schemas.microsoft.com/office/drawing/2014/main" id="{97C2D688-DF5C-99B7-75D1-D64C8B5EA6F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38" b="60667"/>
          <a:stretch/>
        </p:blipFill>
        <p:spPr>
          <a:xfrm>
            <a:off x="5807504" y="3539779"/>
            <a:ext cx="6097970" cy="206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 from Neuroscience: Artificial Neurons and Artificial Neural Network (ANN)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833" y="1138136"/>
            <a:ext cx="11216640" cy="5030891"/>
          </a:xfrm>
        </p:spPr>
        <p:txBody>
          <a:bodyPr/>
          <a:lstStyle/>
          <a:p>
            <a:r>
              <a:rPr lang="en-US" dirty="0"/>
              <a:t>Basic idea:</a:t>
            </a:r>
          </a:p>
          <a:p>
            <a:pPr lvl="1"/>
            <a:r>
              <a:rPr lang="en-US" b="1" i="1" dirty="0"/>
              <a:t>Individual artificial neurons</a:t>
            </a:r>
            <a:r>
              <a:rPr lang="en-US" dirty="0"/>
              <a:t> carry out simple calculations.</a:t>
            </a:r>
          </a:p>
          <a:p>
            <a:pPr lvl="1"/>
            <a:r>
              <a:rPr lang="en-US" b="1" i="1" dirty="0"/>
              <a:t>A large network of artificial neurons </a:t>
            </a:r>
            <a:r>
              <a:rPr lang="en-US" dirty="0"/>
              <a:t>perform complex calculations.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2" descr="Blausen 0657 MultipolarNeur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643" y="2156302"/>
            <a:ext cx="319079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oogle Shape;191;p24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9097" y="2140463"/>
            <a:ext cx="274320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ight Arrow 6"/>
          <p:cNvSpPr/>
          <p:nvPr/>
        </p:nvSpPr>
        <p:spPr>
          <a:xfrm>
            <a:off x="5062186" y="2964882"/>
            <a:ext cx="1887166" cy="408562"/>
          </a:xfrm>
          <a:prstGeom prst="rightArrow">
            <a:avLst/>
          </a:prstGeom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p:sp>
        <p:nvSpPr>
          <p:cNvPr id="75" name="Right Arrow 74"/>
          <p:cNvSpPr/>
          <p:nvPr/>
        </p:nvSpPr>
        <p:spPr>
          <a:xfrm>
            <a:off x="4979348" y="5223095"/>
            <a:ext cx="1887166" cy="408562"/>
          </a:xfrm>
          <a:prstGeom prst="rightArrow">
            <a:avLst/>
          </a:prstGeom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p:grpSp>
        <p:nvGrpSpPr>
          <p:cNvPr id="76" name="Group 75"/>
          <p:cNvGrpSpPr>
            <a:grpSpLocks noChangeAspect="1"/>
          </p:cNvGrpSpPr>
          <p:nvPr/>
        </p:nvGrpSpPr>
        <p:grpSpPr>
          <a:xfrm>
            <a:off x="7403740" y="4398676"/>
            <a:ext cx="3142047" cy="2057400"/>
            <a:chOff x="4014150" y="1562149"/>
            <a:chExt cx="6928342" cy="4536651"/>
          </a:xfrm>
        </p:grpSpPr>
        <p:sp>
          <p:nvSpPr>
            <p:cNvPr id="77" name="Oval 76"/>
            <p:cNvSpPr/>
            <p:nvPr/>
          </p:nvSpPr>
          <p:spPr>
            <a:xfrm>
              <a:off x="4263351" y="2944518"/>
              <a:ext cx="560717" cy="534838"/>
            </a:xfrm>
            <a:prstGeom prst="ellipse">
              <a:avLst/>
            </a:prstGeom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78" name="Oval 77"/>
            <p:cNvSpPr/>
            <p:nvPr/>
          </p:nvSpPr>
          <p:spPr>
            <a:xfrm>
              <a:off x="4263350" y="3626575"/>
              <a:ext cx="560717" cy="534838"/>
            </a:xfrm>
            <a:prstGeom prst="ellipse">
              <a:avLst/>
            </a:prstGeom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79" name="Oval 78"/>
            <p:cNvSpPr/>
            <p:nvPr/>
          </p:nvSpPr>
          <p:spPr>
            <a:xfrm>
              <a:off x="5802810" y="3626575"/>
              <a:ext cx="560717" cy="534838"/>
            </a:xfrm>
            <a:prstGeom prst="ellipse">
              <a:avLst/>
            </a:prstGeom>
            <a:solidFill>
              <a:srgbClr val="FF755E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cxnSp>
          <p:nvCxnSpPr>
            <p:cNvPr id="80" name="Straight Arrow Connector 79"/>
            <p:cNvCxnSpPr>
              <a:stCxn id="77" idx="6"/>
              <a:endCxn id="79" idx="2"/>
            </p:cNvCxnSpPr>
            <p:nvPr/>
          </p:nvCxnSpPr>
          <p:spPr>
            <a:xfrm>
              <a:off x="4824068" y="3211937"/>
              <a:ext cx="978742" cy="682057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81" name="Straight Arrow Connector 80"/>
            <p:cNvCxnSpPr>
              <a:stCxn id="78" idx="6"/>
              <a:endCxn id="79" idx="2"/>
            </p:cNvCxnSpPr>
            <p:nvPr/>
          </p:nvCxnSpPr>
          <p:spPr>
            <a:xfrm>
              <a:off x="4824067" y="3893994"/>
              <a:ext cx="978743" cy="0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sp>
          <p:nvSpPr>
            <p:cNvPr id="82" name="Oval 81"/>
            <p:cNvSpPr/>
            <p:nvPr/>
          </p:nvSpPr>
          <p:spPr>
            <a:xfrm>
              <a:off x="7103074" y="3629108"/>
              <a:ext cx="560717" cy="534838"/>
            </a:xfrm>
            <a:prstGeom prst="ellipse">
              <a:avLst/>
            </a:prstGeom>
            <a:solidFill>
              <a:srgbClr val="FFF1B2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cxnSp>
          <p:nvCxnSpPr>
            <p:cNvPr id="83" name="Straight Arrow Connector 82"/>
            <p:cNvCxnSpPr>
              <a:stCxn id="79" idx="6"/>
              <a:endCxn id="82" idx="2"/>
            </p:cNvCxnSpPr>
            <p:nvPr/>
          </p:nvCxnSpPr>
          <p:spPr>
            <a:xfrm>
              <a:off x="6363527" y="3893994"/>
              <a:ext cx="739547" cy="2533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sp>
          <p:nvSpPr>
            <p:cNvPr id="84" name="Oval 83"/>
            <p:cNvSpPr/>
            <p:nvPr/>
          </p:nvSpPr>
          <p:spPr>
            <a:xfrm>
              <a:off x="5801563" y="2926263"/>
              <a:ext cx="560717" cy="534838"/>
            </a:xfrm>
            <a:prstGeom prst="ellipse">
              <a:avLst/>
            </a:prstGeom>
            <a:solidFill>
              <a:srgbClr val="FF755E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5832849" y="4426299"/>
              <a:ext cx="560717" cy="534838"/>
            </a:xfrm>
            <a:prstGeom prst="ellipse">
              <a:avLst/>
            </a:prstGeom>
            <a:solidFill>
              <a:srgbClr val="FF755E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5801562" y="2131792"/>
              <a:ext cx="560717" cy="534838"/>
            </a:xfrm>
            <a:prstGeom prst="ellipse">
              <a:avLst/>
            </a:prstGeom>
            <a:solidFill>
              <a:srgbClr val="FF755E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cxnSp>
          <p:nvCxnSpPr>
            <p:cNvPr id="87" name="Straight Arrow Connector 86"/>
            <p:cNvCxnSpPr>
              <a:stCxn id="78" idx="6"/>
              <a:endCxn id="85" idx="2"/>
            </p:cNvCxnSpPr>
            <p:nvPr/>
          </p:nvCxnSpPr>
          <p:spPr>
            <a:xfrm>
              <a:off x="4824067" y="3893994"/>
              <a:ext cx="1008782" cy="79972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88" name="Straight Arrow Connector 87"/>
            <p:cNvCxnSpPr>
              <a:stCxn id="78" idx="6"/>
              <a:endCxn id="84" idx="2"/>
            </p:cNvCxnSpPr>
            <p:nvPr/>
          </p:nvCxnSpPr>
          <p:spPr>
            <a:xfrm flipV="1">
              <a:off x="4824067" y="3193682"/>
              <a:ext cx="977496" cy="700312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89" name="Straight Arrow Connector 88"/>
            <p:cNvCxnSpPr>
              <a:stCxn id="77" idx="6"/>
              <a:endCxn id="85" idx="2"/>
            </p:cNvCxnSpPr>
            <p:nvPr/>
          </p:nvCxnSpPr>
          <p:spPr>
            <a:xfrm>
              <a:off x="4824068" y="3211937"/>
              <a:ext cx="1008781" cy="1481781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90" name="Straight Arrow Connector 89"/>
            <p:cNvCxnSpPr>
              <a:stCxn id="77" idx="6"/>
              <a:endCxn id="84" idx="2"/>
            </p:cNvCxnSpPr>
            <p:nvPr/>
          </p:nvCxnSpPr>
          <p:spPr>
            <a:xfrm flipV="1">
              <a:off x="4824068" y="3193682"/>
              <a:ext cx="977495" cy="18255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91" name="Straight Arrow Connector 90"/>
            <p:cNvCxnSpPr>
              <a:stCxn id="86" idx="6"/>
              <a:endCxn id="82" idx="2"/>
            </p:cNvCxnSpPr>
            <p:nvPr/>
          </p:nvCxnSpPr>
          <p:spPr>
            <a:xfrm>
              <a:off x="6362279" y="2399211"/>
              <a:ext cx="740795" cy="1497316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92" name="Straight Arrow Connector 91"/>
            <p:cNvCxnSpPr>
              <a:stCxn id="84" idx="6"/>
              <a:endCxn id="82" idx="2"/>
            </p:cNvCxnSpPr>
            <p:nvPr/>
          </p:nvCxnSpPr>
          <p:spPr>
            <a:xfrm>
              <a:off x="6362280" y="3193682"/>
              <a:ext cx="740794" cy="702845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93" name="Straight Arrow Connector 92"/>
            <p:cNvCxnSpPr>
              <a:stCxn id="85" idx="6"/>
              <a:endCxn id="82" idx="2"/>
            </p:cNvCxnSpPr>
            <p:nvPr/>
          </p:nvCxnSpPr>
          <p:spPr>
            <a:xfrm flipV="1">
              <a:off x="6393566" y="3896527"/>
              <a:ext cx="709508" cy="797191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sp>
          <p:nvSpPr>
            <p:cNvPr id="94" name="Oval 93"/>
            <p:cNvSpPr/>
            <p:nvPr/>
          </p:nvSpPr>
          <p:spPr>
            <a:xfrm>
              <a:off x="7103073" y="2926263"/>
              <a:ext cx="560717" cy="534838"/>
            </a:xfrm>
            <a:prstGeom prst="ellipse">
              <a:avLst/>
            </a:prstGeom>
            <a:solidFill>
              <a:srgbClr val="FFF1B2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95" name="Oval 94"/>
            <p:cNvSpPr/>
            <p:nvPr/>
          </p:nvSpPr>
          <p:spPr>
            <a:xfrm>
              <a:off x="8235616" y="3621536"/>
              <a:ext cx="560717" cy="534838"/>
            </a:xfrm>
            <a:prstGeom prst="ellipse">
              <a:avLst/>
            </a:prstGeom>
            <a:solidFill>
              <a:srgbClr val="FFA6BE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96" name="Oval 95"/>
            <p:cNvSpPr/>
            <p:nvPr/>
          </p:nvSpPr>
          <p:spPr>
            <a:xfrm>
              <a:off x="8266902" y="2926263"/>
              <a:ext cx="560717" cy="534838"/>
            </a:xfrm>
            <a:prstGeom prst="ellipse">
              <a:avLst/>
            </a:prstGeom>
            <a:solidFill>
              <a:srgbClr val="FFA6BE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97" name="Oval 96"/>
            <p:cNvSpPr/>
            <p:nvPr/>
          </p:nvSpPr>
          <p:spPr>
            <a:xfrm>
              <a:off x="8298188" y="4426299"/>
              <a:ext cx="560717" cy="534838"/>
            </a:xfrm>
            <a:prstGeom prst="ellipse">
              <a:avLst/>
            </a:prstGeom>
            <a:solidFill>
              <a:srgbClr val="FFA6BE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98" name="Oval 97"/>
            <p:cNvSpPr/>
            <p:nvPr/>
          </p:nvSpPr>
          <p:spPr>
            <a:xfrm>
              <a:off x="8266901" y="2131792"/>
              <a:ext cx="560717" cy="534838"/>
            </a:xfrm>
            <a:prstGeom prst="ellipse">
              <a:avLst/>
            </a:prstGeom>
            <a:solidFill>
              <a:srgbClr val="FFA6BE"/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99" name="Oval 98"/>
            <p:cNvSpPr/>
            <p:nvPr/>
          </p:nvSpPr>
          <p:spPr>
            <a:xfrm>
              <a:off x="4258786" y="1562149"/>
              <a:ext cx="560717" cy="534838"/>
            </a:xfrm>
            <a:prstGeom prst="ellipse">
              <a:avLst/>
            </a:prstGeom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0" name="Oval 99"/>
            <p:cNvSpPr/>
            <p:nvPr/>
          </p:nvSpPr>
          <p:spPr>
            <a:xfrm>
              <a:off x="4258785" y="2244206"/>
              <a:ext cx="560717" cy="534838"/>
            </a:xfrm>
            <a:prstGeom prst="ellipse">
              <a:avLst/>
            </a:prstGeom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1" name="Oval 100"/>
            <p:cNvSpPr/>
            <p:nvPr/>
          </p:nvSpPr>
          <p:spPr>
            <a:xfrm>
              <a:off x="4258786" y="4421260"/>
              <a:ext cx="560717" cy="534838"/>
            </a:xfrm>
            <a:prstGeom prst="ellipse">
              <a:avLst/>
            </a:prstGeom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2" name="Oval 101"/>
            <p:cNvSpPr/>
            <p:nvPr/>
          </p:nvSpPr>
          <p:spPr>
            <a:xfrm>
              <a:off x="4258785" y="5103317"/>
              <a:ext cx="560717" cy="534838"/>
            </a:xfrm>
            <a:prstGeom prst="ellipse">
              <a:avLst/>
            </a:prstGeom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3" name="Oval 102"/>
            <p:cNvSpPr/>
            <p:nvPr/>
          </p:nvSpPr>
          <p:spPr>
            <a:xfrm>
              <a:off x="9996010" y="2944518"/>
              <a:ext cx="560717" cy="534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4" name="Oval 103"/>
            <p:cNvSpPr/>
            <p:nvPr/>
          </p:nvSpPr>
          <p:spPr>
            <a:xfrm>
              <a:off x="9996009" y="3626575"/>
              <a:ext cx="560717" cy="534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5" name="Oval 104"/>
            <p:cNvSpPr/>
            <p:nvPr/>
          </p:nvSpPr>
          <p:spPr>
            <a:xfrm>
              <a:off x="9991445" y="1562149"/>
              <a:ext cx="560717" cy="534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6" name="Oval 105"/>
            <p:cNvSpPr/>
            <p:nvPr/>
          </p:nvSpPr>
          <p:spPr>
            <a:xfrm>
              <a:off x="9991444" y="2244206"/>
              <a:ext cx="560717" cy="534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7" name="Oval 106"/>
            <p:cNvSpPr/>
            <p:nvPr/>
          </p:nvSpPr>
          <p:spPr>
            <a:xfrm>
              <a:off x="9991445" y="4421260"/>
              <a:ext cx="560717" cy="534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8" name="Oval 107"/>
            <p:cNvSpPr/>
            <p:nvPr/>
          </p:nvSpPr>
          <p:spPr>
            <a:xfrm>
              <a:off x="9991444" y="5103317"/>
              <a:ext cx="560717" cy="534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 dirty="0"/>
            </a:p>
          </p:txBody>
        </p:sp>
        <p:cxnSp>
          <p:nvCxnSpPr>
            <p:cNvPr id="109" name="Straight Arrow Connector 108"/>
            <p:cNvCxnSpPr>
              <a:stCxn id="101" idx="6"/>
              <a:endCxn id="86" idx="2"/>
            </p:cNvCxnSpPr>
            <p:nvPr/>
          </p:nvCxnSpPr>
          <p:spPr>
            <a:xfrm flipV="1">
              <a:off x="4819503" y="2399211"/>
              <a:ext cx="982059" cy="2289468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0" name="Straight Arrow Connector 109"/>
            <p:cNvCxnSpPr>
              <a:stCxn id="102" idx="6"/>
              <a:endCxn id="79" idx="2"/>
            </p:cNvCxnSpPr>
            <p:nvPr/>
          </p:nvCxnSpPr>
          <p:spPr>
            <a:xfrm flipV="1">
              <a:off x="4819502" y="3893994"/>
              <a:ext cx="983308" cy="1476742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1" name="Straight Arrow Connector 110"/>
            <p:cNvCxnSpPr>
              <a:stCxn id="102" idx="6"/>
              <a:endCxn id="84" idx="2"/>
            </p:cNvCxnSpPr>
            <p:nvPr/>
          </p:nvCxnSpPr>
          <p:spPr>
            <a:xfrm flipV="1">
              <a:off x="4819502" y="3193682"/>
              <a:ext cx="982061" cy="217705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2" name="Straight Arrow Connector 111"/>
            <p:cNvCxnSpPr>
              <a:stCxn id="100" idx="6"/>
              <a:endCxn id="85" idx="2"/>
            </p:cNvCxnSpPr>
            <p:nvPr/>
          </p:nvCxnSpPr>
          <p:spPr>
            <a:xfrm>
              <a:off x="4819502" y="2511625"/>
              <a:ext cx="1013347" cy="2182093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3" name="Straight Arrow Connector 112"/>
            <p:cNvCxnSpPr>
              <a:stCxn id="100" idx="6"/>
              <a:endCxn id="86" idx="2"/>
            </p:cNvCxnSpPr>
            <p:nvPr/>
          </p:nvCxnSpPr>
          <p:spPr>
            <a:xfrm flipV="1">
              <a:off x="4819502" y="2399211"/>
              <a:ext cx="982060" cy="11241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4" name="Straight Arrow Connector 113"/>
            <p:cNvCxnSpPr>
              <a:stCxn id="99" idx="6"/>
              <a:endCxn id="86" idx="2"/>
            </p:cNvCxnSpPr>
            <p:nvPr/>
          </p:nvCxnSpPr>
          <p:spPr>
            <a:xfrm>
              <a:off x="4819503" y="1829568"/>
              <a:ext cx="982059" cy="569643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5" name="Straight Arrow Connector 114"/>
            <p:cNvCxnSpPr>
              <a:stCxn id="101" idx="6"/>
              <a:endCxn id="85" idx="2"/>
            </p:cNvCxnSpPr>
            <p:nvPr/>
          </p:nvCxnSpPr>
          <p:spPr>
            <a:xfrm>
              <a:off x="4819503" y="4688679"/>
              <a:ext cx="1013346" cy="5039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6" name="Straight Arrow Connector 115"/>
            <p:cNvCxnSpPr>
              <a:stCxn id="78" idx="6"/>
              <a:endCxn id="86" idx="2"/>
            </p:cNvCxnSpPr>
            <p:nvPr/>
          </p:nvCxnSpPr>
          <p:spPr>
            <a:xfrm flipV="1">
              <a:off x="4824067" y="2399211"/>
              <a:ext cx="977495" cy="1494783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7" name="Straight Arrow Connector 116"/>
            <p:cNvCxnSpPr>
              <a:stCxn id="102" idx="6"/>
              <a:endCxn id="85" idx="2"/>
            </p:cNvCxnSpPr>
            <p:nvPr/>
          </p:nvCxnSpPr>
          <p:spPr>
            <a:xfrm flipV="1">
              <a:off x="4819502" y="4693718"/>
              <a:ext cx="1013347" cy="677018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8" name="Straight Arrow Connector 117"/>
            <p:cNvCxnSpPr>
              <a:stCxn id="102" idx="6"/>
              <a:endCxn id="79" idx="2"/>
            </p:cNvCxnSpPr>
            <p:nvPr/>
          </p:nvCxnSpPr>
          <p:spPr>
            <a:xfrm flipV="1">
              <a:off x="4819502" y="3893994"/>
              <a:ext cx="983308" cy="1476742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19" name="Straight Arrow Connector 118"/>
            <p:cNvCxnSpPr>
              <a:stCxn id="101" idx="6"/>
              <a:endCxn id="84" idx="2"/>
            </p:cNvCxnSpPr>
            <p:nvPr/>
          </p:nvCxnSpPr>
          <p:spPr>
            <a:xfrm flipV="1">
              <a:off x="4819503" y="3193682"/>
              <a:ext cx="982060" cy="1494997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0" name="Straight Arrow Connector 119"/>
            <p:cNvCxnSpPr>
              <a:stCxn id="100" idx="6"/>
              <a:endCxn id="84" idx="2"/>
            </p:cNvCxnSpPr>
            <p:nvPr/>
          </p:nvCxnSpPr>
          <p:spPr>
            <a:xfrm>
              <a:off x="4819502" y="2511625"/>
              <a:ext cx="982061" cy="682057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1" name="Straight Arrow Connector 120"/>
            <p:cNvCxnSpPr>
              <a:stCxn id="99" idx="6"/>
              <a:endCxn id="84" idx="2"/>
            </p:cNvCxnSpPr>
            <p:nvPr/>
          </p:nvCxnSpPr>
          <p:spPr>
            <a:xfrm>
              <a:off x="4819503" y="1829568"/>
              <a:ext cx="982060" cy="136411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2" name="Straight Arrow Connector 121"/>
            <p:cNvCxnSpPr>
              <a:stCxn id="99" idx="6"/>
              <a:endCxn id="85" idx="2"/>
            </p:cNvCxnSpPr>
            <p:nvPr/>
          </p:nvCxnSpPr>
          <p:spPr>
            <a:xfrm>
              <a:off x="4819503" y="1829568"/>
              <a:ext cx="1013346" cy="2864150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3" name="Straight Arrow Connector 122"/>
            <p:cNvCxnSpPr>
              <a:stCxn id="100" idx="6"/>
              <a:endCxn id="79" idx="2"/>
            </p:cNvCxnSpPr>
            <p:nvPr/>
          </p:nvCxnSpPr>
          <p:spPr>
            <a:xfrm>
              <a:off x="4819502" y="2511625"/>
              <a:ext cx="983308" cy="1382369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4" name="Straight Arrow Connector 123"/>
            <p:cNvCxnSpPr>
              <a:stCxn id="77" idx="6"/>
              <a:endCxn id="86" idx="2"/>
            </p:cNvCxnSpPr>
            <p:nvPr/>
          </p:nvCxnSpPr>
          <p:spPr>
            <a:xfrm flipV="1">
              <a:off x="4824068" y="2399211"/>
              <a:ext cx="977494" cy="812726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5" name="Straight Arrow Connector 124"/>
            <p:cNvCxnSpPr>
              <a:stCxn id="101" idx="6"/>
              <a:endCxn id="79" idx="2"/>
            </p:cNvCxnSpPr>
            <p:nvPr/>
          </p:nvCxnSpPr>
          <p:spPr>
            <a:xfrm flipV="1">
              <a:off x="4819503" y="3893994"/>
              <a:ext cx="983307" cy="794685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6" name="Straight Arrow Connector 125"/>
            <p:cNvCxnSpPr>
              <a:stCxn id="86" idx="6"/>
              <a:endCxn id="94" idx="2"/>
            </p:cNvCxnSpPr>
            <p:nvPr/>
          </p:nvCxnSpPr>
          <p:spPr>
            <a:xfrm>
              <a:off x="6362279" y="2399211"/>
              <a:ext cx="740794" cy="794471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7" name="Straight Arrow Connector 126"/>
            <p:cNvCxnSpPr>
              <a:stCxn id="86" idx="6"/>
              <a:endCxn id="82" idx="2"/>
            </p:cNvCxnSpPr>
            <p:nvPr/>
          </p:nvCxnSpPr>
          <p:spPr>
            <a:xfrm>
              <a:off x="6362279" y="2399211"/>
              <a:ext cx="740795" cy="1497316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8" name="Straight Arrow Connector 127"/>
            <p:cNvCxnSpPr>
              <a:stCxn id="84" idx="6"/>
              <a:endCxn id="94" idx="2"/>
            </p:cNvCxnSpPr>
            <p:nvPr/>
          </p:nvCxnSpPr>
          <p:spPr>
            <a:xfrm>
              <a:off x="6362280" y="3193682"/>
              <a:ext cx="740793" cy="0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29" name="Straight Arrow Connector 128"/>
            <p:cNvCxnSpPr>
              <a:stCxn id="79" idx="6"/>
              <a:endCxn id="94" idx="2"/>
            </p:cNvCxnSpPr>
            <p:nvPr/>
          </p:nvCxnSpPr>
          <p:spPr>
            <a:xfrm flipV="1">
              <a:off x="6363527" y="3193682"/>
              <a:ext cx="739546" cy="700312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0" name="Straight Arrow Connector 129"/>
            <p:cNvCxnSpPr>
              <a:stCxn id="85" idx="6"/>
              <a:endCxn id="94" idx="2"/>
            </p:cNvCxnSpPr>
            <p:nvPr/>
          </p:nvCxnSpPr>
          <p:spPr>
            <a:xfrm flipV="1">
              <a:off x="6393566" y="3193682"/>
              <a:ext cx="709507" cy="1500036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1" name="Straight Arrow Connector 130"/>
            <p:cNvCxnSpPr>
              <a:stCxn id="94" idx="6"/>
              <a:endCxn id="98" idx="2"/>
            </p:cNvCxnSpPr>
            <p:nvPr/>
          </p:nvCxnSpPr>
          <p:spPr>
            <a:xfrm flipV="1">
              <a:off x="7663790" y="2399211"/>
              <a:ext cx="603111" cy="794471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2" name="Straight Arrow Connector 131"/>
            <p:cNvCxnSpPr>
              <a:stCxn id="94" idx="6"/>
              <a:endCxn id="96" idx="2"/>
            </p:cNvCxnSpPr>
            <p:nvPr/>
          </p:nvCxnSpPr>
          <p:spPr>
            <a:xfrm>
              <a:off x="7663790" y="3193682"/>
              <a:ext cx="603112" cy="0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3" name="Straight Arrow Connector 132"/>
            <p:cNvCxnSpPr>
              <a:stCxn id="94" idx="6"/>
              <a:endCxn id="95" idx="2"/>
            </p:cNvCxnSpPr>
            <p:nvPr/>
          </p:nvCxnSpPr>
          <p:spPr>
            <a:xfrm>
              <a:off x="7663790" y="3193682"/>
              <a:ext cx="571826" cy="695273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4" name="Straight Arrow Connector 133"/>
            <p:cNvCxnSpPr>
              <a:stCxn id="94" idx="6"/>
              <a:endCxn id="97" idx="2"/>
            </p:cNvCxnSpPr>
            <p:nvPr/>
          </p:nvCxnSpPr>
          <p:spPr>
            <a:xfrm>
              <a:off x="7663790" y="3193682"/>
              <a:ext cx="634398" cy="1500036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5" name="Straight Arrow Connector 134"/>
            <p:cNvCxnSpPr>
              <a:stCxn id="82" idx="6"/>
              <a:endCxn id="98" idx="2"/>
            </p:cNvCxnSpPr>
            <p:nvPr/>
          </p:nvCxnSpPr>
          <p:spPr>
            <a:xfrm flipV="1">
              <a:off x="7663791" y="2399211"/>
              <a:ext cx="603110" cy="1497316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6" name="Straight Arrow Connector 135"/>
            <p:cNvCxnSpPr>
              <a:stCxn id="82" idx="6"/>
              <a:endCxn id="96" idx="2"/>
            </p:cNvCxnSpPr>
            <p:nvPr/>
          </p:nvCxnSpPr>
          <p:spPr>
            <a:xfrm flipV="1">
              <a:off x="7663791" y="3193682"/>
              <a:ext cx="603111" cy="702845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7" name="Straight Arrow Connector 136"/>
            <p:cNvCxnSpPr>
              <a:stCxn id="82" idx="6"/>
              <a:endCxn id="95" idx="2"/>
            </p:cNvCxnSpPr>
            <p:nvPr/>
          </p:nvCxnSpPr>
          <p:spPr>
            <a:xfrm flipV="1">
              <a:off x="7663791" y="3888955"/>
              <a:ext cx="571825" cy="7572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8" name="Straight Arrow Connector 137"/>
            <p:cNvCxnSpPr>
              <a:stCxn id="82" idx="6"/>
              <a:endCxn id="97" idx="2"/>
            </p:cNvCxnSpPr>
            <p:nvPr/>
          </p:nvCxnSpPr>
          <p:spPr>
            <a:xfrm>
              <a:off x="7663791" y="3896527"/>
              <a:ext cx="634397" cy="797191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39" name="Straight Arrow Connector 138"/>
            <p:cNvCxnSpPr>
              <a:stCxn id="98" idx="6"/>
              <a:endCxn id="105" idx="2"/>
            </p:cNvCxnSpPr>
            <p:nvPr/>
          </p:nvCxnSpPr>
          <p:spPr>
            <a:xfrm flipV="1">
              <a:off x="8827618" y="1829568"/>
              <a:ext cx="1163827" cy="569643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0" name="Straight Arrow Connector 139"/>
            <p:cNvCxnSpPr>
              <a:stCxn id="98" idx="6"/>
              <a:endCxn id="106" idx="2"/>
            </p:cNvCxnSpPr>
            <p:nvPr/>
          </p:nvCxnSpPr>
          <p:spPr>
            <a:xfrm>
              <a:off x="8827618" y="2399211"/>
              <a:ext cx="1163826" cy="11241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1" name="Straight Arrow Connector 140"/>
            <p:cNvCxnSpPr>
              <a:stCxn id="98" idx="6"/>
              <a:endCxn id="103" idx="2"/>
            </p:cNvCxnSpPr>
            <p:nvPr/>
          </p:nvCxnSpPr>
          <p:spPr>
            <a:xfrm>
              <a:off x="8827618" y="2399211"/>
              <a:ext cx="1168392" cy="812726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2" name="Straight Arrow Connector 141"/>
            <p:cNvCxnSpPr>
              <a:stCxn id="98" idx="6"/>
              <a:endCxn id="104" idx="2"/>
            </p:cNvCxnSpPr>
            <p:nvPr/>
          </p:nvCxnSpPr>
          <p:spPr>
            <a:xfrm>
              <a:off x="8827618" y="2399211"/>
              <a:ext cx="1168391" cy="1494783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3" name="Straight Arrow Connector 142"/>
            <p:cNvCxnSpPr>
              <a:stCxn id="98" idx="6"/>
              <a:endCxn id="107" idx="2"/>
            </p:cNvCxnSpPr>
            <p:nvPr/>
          </p:nvCxnSpPr>
          <p:spPr>
            <a:xfrm>
              <a:off x="8827618" y="2399211"/>
              <a:ext cx="1163827" cy="2289468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4" name="Straight Arrow Connector 143"/>
            <p:cNvCxnSpPr>
              <a:stCxn id="98" idx="6"/>
              <a:endCxn id="108" idx="2"/>
            </p:cNvCxnSpPr>
            <p:nvPr/>
          </p:nvCxnSpPr>
          <p:spPr>
            <a:xfrm>
              <a:off x="8827618" y="2399211"/>
              <a:ext cx="1163826" cy="2971525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5" name="Straight Arrow Connector 144"/>
            <p:cNvCxnSpPr>
              <a:stCxn id="96" idx="6"/>
              <a:endCxn id="105" idx="2"/>
            </p:cNvCxnSpPr>
            <p:nvPr/>
          </p:nvCxnSpPr>
          <p:spPr>
            <a:xfrm flipV="1">
              <a:off x="8827619" y="1829568"/>
              <a:ext cx="1163826" cy="136411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6" name="Straight Arrow Connector 145"/>
            <p:cNvCxnSpPr>
              <a:stCxn id="96" idx="6"/>
              <a:endCxn id="106" idx="2"/>
            </p:cNvCxnSpPr>
            <p:nvPr/>
          </p:nvCxnSpPr>
          <p:spPr>
            <a:xfrm flipV="1">
              <a:off x="8827619" y="2511625"/>
              <a:ext cx="1163825" cy="682057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7" name="Straight Arrow Connector 146"/>
            <p:cNvCxnSpPr>
              <a:stCxn id="96" idx="6"/>
              <a:endCxn id="103" idx="2"/>
            </p:cNvCxnSpPr>
            <p:nvPr/>
          </p:nvCxnSpPr>
          <p:spPr>
            <a:xfrm>
              <a:off x="8827619" y="3193682"/>
              <a:ext cx="1168391" cy="18255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8" name="Straight Arrow Connector 147"/>
            <p:cNvCxnSpPr>
              <a:stCxn id="96" idx="6"/>
              <a:endCxn id="104" idx="2"/>
            </p:cNvCxnSpPr>
            <p:nvPr/>
          </p:nvCxnSpPr>
          <p:spPr>
            <a:xfrm>
              <a:off x="8827619" y="3193682"/>
              <a:ext cx="1168390" cy="700312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49" name="Straight Arrow Connector 148"/>
            <p:cNvCxnSpPr>
              <a:stCxn id="96" idx="6"/>
              <a:endCxn id="107" idx="2"/>
            </p:cNvCxnSpPr>
            <p:nvPr/>
          </p:nvCxnSpPr>
          <p:spPr>
            <a:xfrm>
              <a:off x="8827619" y="3193682"/>
              <a:ext cx="1163826" cy="1494997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0" name="Straight Arrow Connector 149"/>
            <p:cNvCxnSpPr>
              <a:stCxn id="96" idx="6"/>
              <a:endCxn id="108" idx="2"/>
            </p:cNvCxnSpPr>
            <p:nvPr/>
          </p:nvCxnSpPr>
          <p:spPr>
            <a:xfrm>
              <a:off x="8827619" y="3193682"/>
              <a:ext cx="1163825" cy="217705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1" name="Straight Arrow Connector 150"/>
            <p:cNvCxnSpPr>
              <a:stCxn id="95" idx="6"/>
              <a:endCxn id="105" idx="2"/>
            </p:cNvCxnSpPr>
            <p:nvPr/>
          </p:nvCxnSpPr>
          <p:spPr>
            <a:xfrm flipV="1">
              <a:off x="8796333" y="1829568"/>
              <a:ext cx="1195112" cy="2059387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2" name="Straight Arrow Connector 151"/>
            <p:cNvCxnSpPr>
              <a:stCxn id="95" idx="6"/>
              <a:endCxn id="106" idx="2"/>
            </p:cNvCxnSpPr>
            <p:nvPr/>
          </p:nvCxnSpPr>
          <p:spPr>
            <a:xfrm flipV="1">
              <a:off x="8796333" y="2511625"/>
              <a:ext cx="1195111" cy="1377330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3" name="Straight Arrow Connector 152"/>
            <p:cNvCxnSpPr>
              <a:stCxn id="95" idx="6"/>
              <a:endCxn id="103" idx="2"/>
            </p:cNvCxnSpPr>
            <p:nvPr/>
          </p:nvCxnSpPr>
          <p:spPr>
            <a:xfrm flipV="1">
              <a:off x="8796333" y="3211937"/>
              <a:ext cx="1199677" cy="677018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4" name="Straight Arrow Connector 153"/>
            <p:cNvCxnSpPr>
              <a:stCxn id="95" idx="6"/>
              <a:endCxn id="104" idx="2"/>
            </p:cNvCxnSpPr>
            <p:nvPr/>
          </p:nvCxnSpPr>
          <p:spPr>
            <a:xfrm>
              <a:off x="8796333" y="3888955"/>
              <a:ext cx="1199676" cy="5039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5" name="Straight Arrow Connector 154"/>
            <p:cNvCxnSpPr>
              <a:stCxn id="95" idx="6"/>
              <a:endCxn id="107" idx="2"/>
            </p:cNvCxnSpPr>
            <p:nvPr/>
          </p:nvCxnSpPr>
          <p:spPr>
            <a:xfrm>
              <a:off x="8796333" y="3888955"/>
              <a:ext cx="1195112" cy="79972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6" name="Straight Arrow Connector 155"/>
            <p:cNvCxnSpPr>
              <a:stCxn id="95" idx="6"/>
              <a:endCxn id="108" idx="2"/>
            </p:cNvCxnSpPr>
            <p:nvPr/>
          </p:nvCxnSpPr>
          <p:spPr>
            <a:xfrm>
              <a:off x="8796333" y="3888955"/>
              <a:ext cx="1195111" cy="1481781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7" name="Straight Arrow Connector 156"/>
            <p:cNvCxnSpPr>
              <a:stCxn id="97" idx="6"/>
              <a:endCxn id="105" idx="2"/>
            </p:cNvCxnSpPr>
            <p:nvPr/>
          </p:nvCxnSpPr>
          <p:spPr>
            <a:xfrm flipV="1">
              <a:off x="8858905" y="1829568"/>
              <a:ext cx="1132540" cy="2864150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8" name="Straight Arrow Connector 157"/>
            <p:cNvCxnSpPr>
              <a:stCxn id="97" idx="6"/>
              <a:endCxn id="106" idx="2"/>
            </p:cNvCxnSpPr>
            <p:nvPr/>
          </p:nvCxnSpPr>
          <p:spPr>
            <a:xfrm flipV="1">
              <a:off x="8858905" y="2511625"/>
              <a:ext cx="1132539" cy="2182093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59" name="Straight Arrow Connector 158"/>
            <p:cNvCxnSpPr>
              <a:stCxn id="97" idx="6"/>
              <a:endCxn id="103" idx="2"/>
            </p:cNvCxnSpPr>
            <p:nvPr/>
          </p:nvCxnSpPr>
          <p:spPr>
            <a:xfrm flipV="1">
              <a:off x="8858905" y="3211937"/>
              <a:ext cx="1137105" cy="1481781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60" name="Straight Arrow Connector 159"/>
            <p:cNvCxnSpPr>
              <a:stCxn id="97" idx="6"/>
              <a:endCxn id="104" idx="2"/>
            </p:cNvCxnSpPr>
            <p:nvPr/>
          </p:nvCxnSpPr>
          <p:spPr>
            <a:xfrm flipV="1">
              <a:off x="8858905" y="3893994"/>
              <a:ext cx="1137104" cy="79972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161" name="Straight Arrow Connector 160"/>
            <p:cNvCxnSpPr>
              <a:stCxn id="97" idx="6"/>
              <a:endCxn id="108" idx="2"/>
            </p:cNvCxnSpPr>
            <p:nvPr/>
          </p:nvCxnSpPr>
          <p:spPr>
            <a:xfrm>
              <a:off x="8858905" y="4693718"/>
              <a:ext cx="1132539" cy="677018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sp>
          <p:nvSpPr>
            <p:cNvPr id="162" name="TextBox 161"/>
            <p:cNvSpPr txBox="1"/>
            <p:nvPr/>
          </p:nvSpPr>
          <p:spPr>
            <a:xfrm>
              <a:off x="4014150" y="5687591"/>
              <a:ext cx="1049986" cy="28210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1200"/>
                </a:spcBef>
                <a:buSzPct val="100000"/>
              </a:pPr>
              <a:r>
                <a:rPr lang="en-US" sz="1200" dirty="0"/>
                <a:t>Input layer</a:t>
              </a:r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6456780" y="5115632"/>
              <a:ext cx="2260577" cy="9174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1200"/>
                </a:spcBef>
                <a:buSzPct val="100000"/>
              </a:pPr>
              <a:r>
                <a:rPr lang="en-US" sz="1200" dirty="0"/>
                <a:t>Neurons (hidden layers)</a:t>
              </a: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9601112" y="5780335"/>
              <a:ext cx="1341380" cy="3184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1200"/>
                </a:spcBef>
                <a:buSzPct val="100000"/>
              </a:pPr>
              <a:r>
                <a:rPr lang="en-US" sz="1200" dirty="0"/>
                <a:t>Output layer</a:t>
              </a:r>
            </a:p>
          </p:txBody>
        </p:sp>
      </p:grpSp>
      <p:sp>
        <p:nvSpPr>
          <p:cNvPr id="166" name="Rectangle 165"/>
          <p:cNvSpPr/>
          <p:nvPr/>
        </p:nvSpPr>
        <p:spPr>
          <a:xfrm>
            <a:off x="5086894" y="4562033"/>
            <a:ext cx="1672074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0800" b="1" cap="none" spc="0" dirty="0">
                <a:ln w="22225">
                  <a:solidFill>
                    <a:schemeClr val="accent3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/>
              </a:rPr>
              <a:t>?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4B28B6A-FF12-8F9A-0DB7-3DDCEABD0A64}"/>
              </a:ext>
            </a:extLst>
          </p:cNvPr>
          <p:cNvGrpSpPr/>
          <p:nvPr/>
        </p:nvGrpSpPr>
        <p:grpSpPr>
          <a:xfrm>
            <a:off x="1332474" y="4517147"/>
            <a:ext cx="3164907" cy="1885788"/>
            <a:chOff x="906349" y="4517147"/>
            <a:chExt cx="3164907" cy="188578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C64C9C98-F9C8-81A6-82E2-FC6875276FC5}"/>
                    </a:ext>
                  </a:extLst>
                </p:cNvPr>
                <p:cNvSpPr/>
                <p:nvPr/>
              </p:nvSpPr>
              <p:spPr>
                <a:xfrm>
                  <a:off x="1090462" y="4530250"/>
                  <a:ext cx="421993" cy="4377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C64C9C98-F9C8-81A6-82E2-FC6875276FC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0462" y="4530250"/>
                  <a:ext cx="421993" cy="437738"/>
                </a:xfrm>
                <a:prstGeom prst="ellipse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EDA68DFD-63C0-CFCC-515E-48AB8A15FF11}"/>
                    </a:ext>
                  </a:extLst>
                </p:cNvPr>
                <p:cNvSpPr/>
                <p:nvPr/>
              </p:nvSpPr>
              <p:spPr>
                <a:xfrm>
                  <a:off x="1090461" y="5088479"/>
                  <a:ext cx="421993" cy="4377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EDA68DFD-63C0-CFCC-515E-48AB8A15FF1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0461" y="5088479"/>
                  <a:ext cx="421993" cy="437738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004F47E4-15FD-177C-9907-95BDBA39F5D6}"/>
                </a:ext>
              </a:extLst>
            </p:cNvPr>
            <p:cNvCxnSpPr>
              <a:stCxn id="47" idx="6"/>
              <a:endCxn id="40" idx="2"/>
            </p:cNvCxnSpPr>
            <p:nvPr/>
          </p:nvCxnSpPr>
          <p:spPr>
            <a:xfrm flipV="1">
              <a:off x="1512453" y="5307348"/>
              <a:ext cx="736133" cy="571097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65E84EEE-BFAD-14C0-A518-A9527F15151F}"/>
                    </a:ext>
                  </a:extLst>
                </p:cNvPr>
                <p:cNvSpPr txBox="1"/>
                <p:nvPr/>
              </p:nvSpPr>
              <p:spPr>
                <a:xfrm rot="2002039">
                  <a:off x="1566869" y="4789806"/>
                  <a:ext cx="627301" cy="22710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1600" b="0" dirty="0"/>
                </a:p>
              </p:txBody>
            </p:sp>
          </mc:Choice>
          <mc:Fallback xmlns="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65E84EEE-BFAD-14C0-A518-A9527F15151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002039">
                  <a:off x="1566869" y="4789806"/>
                  <a:ext cx="627301" cy="22710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DF0F103-9B30-90F5-F199-BCDA07F9ABC6}"/>
                </a:ext>
              </a:extLst>
            </p:cNvPr>
            <p:cNvSpPr txBox="1"/>
            <p:nvPr/>
          </p:nvSpPr>
          <p:spPr>
            <a:xfrm>
              <a:off x="906349" y="6172048"/>
              <a:ext cx="790215" cy="2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1200"/>
                </a:spcBef>
                <a:buSzPct val="100000"/>
              </a:pPr>
              <a:r>
                <a:rPr lang="en-US" sz="1600" dirty="0"/>
                <a:t>Input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661A9B8-38A9-5E0C-985D-71A34D384D39}"/>
                </a:ext>
              </a:extLst>
            </p:cNvPr>
            <p:cNvSpPr txBox="1"/>
            <p:nvPr/>
          </p:nvSpPr>
          <p:spPr>
            <a:xfrm>
              <a:off x="1967380" y="5667221"/>
              <a:ext cx="1009516" cy="26064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1200"/>
                </a:spcBef>
                <a:buSzPct val="100000"/>
              </a:pPr>
              <a:r>
                <a:rPr lang="en-US" sz="1600" dirty="0"/>
                <a:t>Neuron 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194305C-7731-613E-E795-E0BACF9D52DF}"/>
                    </a:ext>
                  </a:extLst>
                </p:cNvPr>
                <p:cNvSpPr/>
                <p:nvPr/>
              </p:nvSpPr>
              <p:spPr>
                <a:xfrm>
                  <a:off x="3336459" y="5105493"/>
                  <a:ext cx="421993" cy="437738"/>
                </a:xfrm>
                <a:prstGeom prst="ellipse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194305C-7731-613E-E795-E0BACF9D52D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36459" y="5105493"/>
                  <a:ext cx="421993" cy="437738"/>
                </a:xfrm>
                <a:prstGeom prst="ellipse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49B0219-934C-CAA4-1FCA-E93F2F397527}"/>
                </a:ext>
              </a:extLst>
            </p:cNvPr>
            <p:cNvSpPr txBox="1"/>
            <p:nvPr/>
          </p:nvSpPr>
          <p:spPr>
            <a:xfrm>
              <a:off x="3061740" y="5659576"/>
              <a:ext cx="1009516" cy="26064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1200"/>
                </a:spcBef>
                <a:buSzPct val="100000"/>
              </a:pPr>
              <a:r>
                <a:rPr lang="en-US" sz="1600" dirty="0"/>
                <a:t>Output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8E017F0A-D37F-345C-C6FE-F6997C6163BC}"/>
                    </a:ext>
                  </a:extLst>
                </p:cNvPr>
                <p:cNvSpPr/>
                <p:nvPr/>
              </p:nvSpPr>
              <p:spPr>
                <a:xfrm>
                  <a:off x="2248586" y="5088479"/>
                  <a:ext cx="421993" cy="4377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8E017F0A-D37F-345C-C6FE-F6997C6163B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48586" y="5088479"/>
                  <a:ext cx="421993" cy="437738"/>
                </a:xfrm>
                <a:prstGeom prst="ellipse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948ACAB-2D31-10BA-B05A-3E962C778380}"/>
                    </a:ext>
                  </a:extLst>
                </p:cNvPr>
                <p:cNvSpPr/>
                <p:nvPr/>
              </p:nvSpPr>
              <p:spPr>
                <a:xfrm>
                  <a:off x="2248585" y="4517147"/>
                  <a:ext cx="421993" cy="437738"/>
                </a:xfrm>
                <a:prstGeom prst="ellipse">
                  <a:avLst/>
                </a:prstGeom>
                <a:solidFill>
                  <a:srgbClr val="FF755E"/>
                </a:solidFill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948ACAB-2D31-10BA-B05A-3E962C77838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48585" y="4517147"/>
                  <a:ext cx="421993" cy="437738"/>
                </a:xfrm>
                <a:prstGeom prst="ellipse">
                  <a:avLst/>
                </a:prstGeom>
                <a:blipFill>
                  <a:blip r:embed="rId9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84E76EF2-6140-5E96-2C96-12BF8F3958BE}"/>
                </a:ext>
              </a:extLst>
            </p:cNvPr>
            <p:cNvCxnSpPr>
              <a:stCxn id="33" idx="6"/>
              <a:endCxn id="40" idx="2"/>
            </p:cNvCxnSpPr>
            <p:nvPr/>
          </p:nvCxnSpPr>
          <p:spPr>
            <a:xfrm>
              <a:off x="1512454" y="5307348"/>
              <a:ext cx="736132" cy="0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E8368B95-48F1-1AA9-7F4B-3B1E283B29AC}"/>
                </a:ext>
              </a:extLst>
            </p:cNvPr>
            <p:cNvCxnSpPr>
              <a:stCxn id="32" idx="6"/>
              <a:endCxn id="40" idx="2"/>
            </p:cNvCxnSpPr>
            <p:nvPr/>
          </p:nvCxnSpPr>
          <p:spPr>
            <a:xfrm>
              <a:off x="1512454" y="4749118"/>
              <a:ext cx="736132" cy="558230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4205291-D4CD-342E-92ED-BAEF7259F78C}"/>
                </a:ext>
              </a:extLst>
            </p:cNvPr>
            <p:cNvCxnSpPr>
              <a:cxnSpLocks/>
            </p:cNvCxnSpPr>
            <p:nvPr/>
          </p:nvCxnSpPr>
          <p:spPr>
            <a:xfrm>
              <a:off x="2459582" y="4929149"/>
              <a:ext cx="0" cy="152755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E36CE1E-EC05-4060-7DCC-39CBADFEE836}"/>
                </a:ext>
              </a:extLst>
            </p:cNvPr>
            <p:cNvCxnSpPr>
              <a:stCxn id="40" idx="6"/>
              <a:endCxn id="38" idx="2"/>
            </p:cNvCxnSpPr>
            <p:nvPr/>
          </p:nvCxnSpPr>
          <p:spPr>
            <a:xfrm>
              <a:off x="2670579" y="5307348"/>
              <a:ext cx="665881" cy="17014"/>
            </a:xfrm>
            <a:prstGeom prst="straightConnector1">
              <a:avLst/>
            </a:prstGeom>
            <a:ln w="28575" cap="sq">
              <a:solidFill>
                <a:srgbClr val="D71E28"/>
              </a:solidFill>
              <a:tailEnd type="triangle"/>
            </a:ln>
          </p:spPr>
          <p:style>
            <a:lnRef idx="1">
              <a:srgbClr val="787070"/>
            </a:lnRef>
            <a:fillRef idx="0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7C9A30A4-B95D-AD3A-3D4C-8BE4E7EEA06A}"/>
                    </a:ext>
                  </a:extLst>
                </p:cNvPr>
                <p:cNvSpPr txBox="1"/>
                <p:nvPr/>
              </p:nvSpPr>
              <p:spPr>
                <a:xfrm>
                  <a:off x="2595718" y="5081904"/>
                  <a:ext cx="627301" cy="22710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1600" b="0" dirty="0"/>
                </a:p>
              </p:txBody>
            </p:sp>
          </mc:Choice>
          <mc:Fallback xmlns="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7C9A30A4-B95D-AD3A-3D4C-8BE4E7EEA06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95718" y="5081904"/>
                  <a:ext cx="627301" cy="227100"/>
                </a:xfrm>
                <a:prstGeom prst="rect">
                  <a:avLst/>
                </a:prstGeom>
                <a:blipFill>
                  <a:blip r:embed="rId10"/>
                  <a:stretch>
                    <a:fillRect b="-4324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D5B0AEF9-C607-0153-3287-9778D4C5CD44}"/>
                    </a:ext>
                  </a:extLst>
                </p:cNvPr>
                <p:cNvSpPr/>
                <p:nvPr/>
              </p:nvSpPr>
              <p:spPr>
                <a:xfrm>
                  <a:off x="1090460" y="5659576"/>
                  <a:ext cx="421993" cy="43773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0">
                  <a:srgbClr val="787070"/>
                </a:lnRef>
                <a:fillRef idx="1">
                  <a:schemeClr val="accent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D5B0AEF9-C607-0153-3287-9778D4C5CD4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0460" y="5659576"/>
                  <a:ext cx="421993" cy="437738"/>
                </a:xfrm>
                <a:prstGeom prst="ellipse">
                  <a:avLst/>
                </a:prstGeom>
                <a:blipFill>
                  <a:blip r:embed="rId11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ABAA9F09-D260-1063-482A-46797A76A057}"/>
                    </a:ext>
                  </a:extLst>
                </p:cNvPr>
                <p:cNvSpPr txBox="1"/>
                <p:nvPr/>
              </p:nvSpPr>
              <p:spPr>
                <a:xfrm>
                  <a:off x="1437592" y="5081904"/>
                  <a:ext cx="627301" cy="22710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1600" b="0" dirty="0"/>
                </a:p>
              </p:txBody>
            </p:sp>
          </mc:Choice>
          <mc:Fallback xmlns=""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ABAA9F09-D260-1063-482A-46797A76A0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37592" y="5081904"/>
                  <a:ext cx="627301" cy="227100"/>
                </a:xfrm>
                <a:prstGeom prst="rect">
                  <a:avLst/>
                </a:prstGeom>
                <a:blipFill>
                  <a:blip r:embed="rId12"/>
                  <a:stretch>
                    <a:fillRect b="-2432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8318136-2919-9CDB-061D-DECBD6FD6AFE}"/>
                    </a:ext>
                  </a:extLst>
                </p:cNvPr>
                <p:cNvSpPr txBox="1"/>
                <p:nvPr/>
              </p:nvSpPr>
              <p:spPr>
                <a:xfrm rot="19417769">
                  <a:off x="1452628" y="5425769"/>
                  <a:ext cx="627301" cy="22710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1200"/>
                    </a:spcBef>
                    <a:buSzPct val="10000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1600" b="0" dirty="0"/>
                </a:p>
              </p:txBody>
            </p:sp>
          </mc:Choice>
          <mc:Fallback xmlns=""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8318136-2919-9CDB-061D-DECBD6FD6AF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9417769">
                  <a:off x="1452628" y="5425769"/>
                  <a:ext cx="627301" cy="227100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841785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Neurons </a:t>
            </a:r>
            <a:br>
              <a:rPr lang="en-US" dirty="0"/>
            </a:b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070195" y="1647507"/>
                <a:ext cx="6188480" cy="4568825"/>
              </a:xfrm>
            </p:spPr>
            <p:txBody>
              <a:bodyPr/>
              <a:lstStyle/>
              <a:p>
                <a:r>
                  <a:rPr lang="en-US" b="1" dirty="0"/>
                  <a:t>Receive input</a:t>
                </a:r>
              </a:p>
              <a:p>
                <a:pPr lvl="1"/>
                <a:r>
                  <a:rPr lang="en-US" dirty="0"/>
                  <a:t>inputs: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,…}</m:t>
                    </m:r>
                  </m:oMath>
                </a14:m>
                <a:endParaRPr lang="en-US" dirty="0"/>
              </a:p>
              <a:p>
                <a:r>
                  <a:rPr lang="en-US" b="1" dirty="0"/>
                  <a:t>Process the input</a:t>
                </a:r>
              </a:p>
              <a:p>
                <a:pPr lvl="1"/>
                <a:r>
                  <a:rPr lang="en-US" dirty="0"/>
                  <a:t>multiply the inputs by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…}</m:t>
                    </m:r>
                  </m:oMath>
                </a14:m>
                <a:r>
                  <a:rPr lang="en-US" dirty="0"/>
                  <a:t> and sum them up, </a:t>
                </a:r>
              </a:p>
              <a:p>
                <a:pPr lvl="1"/>
                <a:r>
                  <a:rPr lang="en-US" dirty="0"/>
                  <a:t>add the bias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, </a:t>
                </a:r>
              </a:p>
              <a:p>
                <a:pPr lvl="1"/>
                <a:r>
                  <a:rPr lang="en-US" dirty="0"/>
                  <a:t>apply the </a:t>
                </a:r>
                <a:r>
                  <a:rPr lang="en-US" b="1" dirty="0"/>
                  <a:t>activation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(∙)</m:t>
                    </m:r>
                  </m:oMath>
                </a14:m>
                <a:r>
                  <a:rPr lang="en-US" dirty="0"/>
                  <a:t>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 …+</m:t>
                    </m:r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>
                    <a:solidFill>
                      <a:schemeClr val="tx2"/>
                    </a:solidFill>
                  </a:rPr>
                  <a:t>;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tx2"/>
                  </a:solidFill>
                </a:endParaRPr>
              </a:p>
              <a:p>
                <a:r>
                  <a:rPr lang="en-US" b="1" dirty="0"/>
                  <a:t>Send output</a:t>
                </a:r>
                <a:endParaRPr lang="en-US" dirty="0"/>
              </a:p>
              <a:p>
                <a:pPr lvl="1"/>
                <a:r>
                  <a:rPr lang="en-US" dirty="0"/>
                  <a:t>Output: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70195" y="1647507"/>
                <a:ext cx="6188480" cy="4568825"/>
              </a:xfrm>
              <a:blipFill>
                <a:blip r:embed="rId2"/>
                <a:stretch>
                  <a:fillRect l="-2167" t="-17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9</a:t>
            </a:fld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1BD9B31-3A4A-5E26-AAF2-24A34A7B2E64}"/>
              </a:ext>
            </a:extLst>
          </p:cNvPr>
          <p:cNvGrpSpPr/>
          <p:nvPr/>
        </p:nvGrpSpPr>
        <p:grpSpPr>
          <a:xfrm>
            <a:off x="487143" y="1660813"/>
            <a:ext cx="5184842" cy="2939444"/>
            <a:chOff x="6634265" y="3229583"/>
            <a:chExt cx="5184842" cy="2939444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22CBA6B-E64B-9FC8-96C0-EF0D40E1786E}"/>
                </a:ext>
              </a:extLst>
            </p:cNvPr>
            <p:cNvGrpSpPr/>
            <p:nvPr/>
          </p:nvGrpSpPr>
          <p:grpSpPr>
            <a:xfrm>
              <a:off x="6757056" y="3335877"/>
              <a:ext cx="5006753" cy="2743200"/>
              <a:chOff x="6757056" y="3335877"/>
              <a:chExt cx="5006753" cy="2743200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CE708610-07DA-8A33-E891-8C7E5C22AA0C}"/>
                      </a:ext>
                    </a:extLst>
                  </p:cNvPr>
                  <p:cNvSpPr/>
                  <p:nvPr/>
                </p:nvSpPr>
                <p:spPr>
                  <a:xfrm>
                    <a:off x="7048315" y="3354937"/>
                    <a:ext cx="667576" cy="636765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CE708610-07DA-8A33-E891-8C7E5C22AA0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048315" y="3354937"/>
                    <a:ext cx="667576" cy="636765"/>
                  </a:xfrm>
                  <a:prstGeom prst="ellipse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AC3229C4-CFDF-11F2-BC80-7C0314DFC22C}"/>
                      </a:ext>
                    </a:extLst>
                  </p:cNvPr>
                  <p:cNvSpPr/>
                  <p:nvPr/>
                </p:nvSpPr>
                <p:spPr>
                  <a:xfrm>
                    <a:off x="7048313" y="4166977"/>
                    <a:ext cx="667576" cy="636765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AC3229C4-CFDF-11F2-BC80-7C0314DFC22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048313" y="4166977"/>
                    <a:ext cx="667576" cy="636765"/>
                  </a:xfrm>
                  <a:prstGeom prst="ellipse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A793BF80-3BA2-03DF-06E6-5671A8E58D6E}"/>
                  </a:ext>
                </a:extLst>
              </p:cNvPr>
              <p:cNvCxnSpPr>
                <a:stCxn id="65" idx="6"/>
                <a:endCxn id="58" idx="2"/>
              </p:cNvCxnSpPr>
              <p:nvPr/>
            </p:nvCxnSpPr>
            <p:spPr>
              <a:xfrm flipV="1">
                <a:off x="7715888" y="4485359"/>
                <a:ext cx="1164532" cy="830758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F9D0475F-D064-2251-4B89-CABF11A020EF}"/>
                      </a:ext>
                    </a:extLst>
                  </p:cNvPr>
                  <p:cNvSpPr txBox="1"/>
                  <p:nvPr/>
                </p:nvSpPr>
                <p:spPr>
                  <a:xfrm rot="2002039">
                    <a:off x="7801971" y="3732506"/>
                    <a:ext cx="992364" cy="330356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US" sz="1600" b="0" dirty="0"/>
                  </a:p>
                </p:txBody>
              </p:sp>
            </mc:Choice>
            <mc:Fallback xmlns=""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F9D0475F-D064-2251-4B89-CABF11A020E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2002039">
                    <a:off x="7801971" y="3732506"/>
                    <a:ext cx="992364" cy="330356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396A3997-E3B2-E5F4-2A71-7882D756AD88}"/>
                  </a:ext>
                </a:extLst>
              </p:cNvPr>
              <p:cNvSpPr txBox="1"/>
              <p:nvPr/>
            </p:nvSpPr>
            <p:spPr>
              <a:xfrm>
                <a:off x="6757056" y="5743212"/>
                <a:ext cx="1250087" cy="3358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1200"/>
                  </a:spcBef>
                  <a:buSzPct val="100000"/>
                </a:pPr>
                <a:r>
                  <a:rPr lang="en-US" sz="1600" dirty="0"/>
                  <a:t>Input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ABF9FF9A-B9BF-38A3-5C03-0F37A2CCDDE1}"/>
                  </a:ext>
                </a:extLst>
              </p:cNvPr>
              <p:cNvSpPr txBox="1"/>
              <p:nvPr/>
            </p:nvSpPr>
            <p:spPr>
              <a:xfrm>
                <a:off x="8435563" y="5008856"/>
                <a:ext cx="1597013" cy="3791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1200"/>
                  </a:spcBef>
                  <a:buSzPct val="100000"/>
                </a:pPr>
                <a:r>
                  <a:rPr lang="en-US" sz="1600" dirty="0"/>
                  <a:t>Neuron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6" name="Oval 55">
                    <a:extLst>
                      <a:ext uri="{FF2B5EF4-FFF2-40B4-BE49-F238E27FC236}">
                        <a16:creationId xmlns:a16="http://schemas.microsoft.com/office/drawing/2014/main" id="{A26FB673-5714-CB7F-F04F-515BA4DDA971}"/>
                      </a:ext>
                    </a:extLst>
                  </p:cNvPr>
                  <p:cNvSpPr/>
                  <p:nvPr/>
                </p:nvSpPr>
                <p:spPr>
                  <a:xfrm>
                    <a:off x="10601391" y="4191727"/>
                    <a:ext cx="667576" cy="636765"/>
                  </a:xfrm>
                  <a:prstGeom prst="ellipse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56" name="Oval 55">
                    <a:extLst>
                      <a:ext uri="{FF2B5EF4-FFF2-40B4-BE49-F238E27FC236}">
                        <a16:creationId xmlns:a16="http://schemas.microsoft.com/office/drawing/2014/main" id="{A26FB673-5714-CB7F-F04F-515BA4DDA971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601391" y="4191727"/>
                    <a:ext cx="667576" cy="636765"/>
                  </a:xfrm>
                  <a:prstGeom prst="ellipse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4E6EBCB-FA0A-9C46-7879-4DBE3262108E}"/>
                  </a:ext>
                </a:extLst>
              </p:cNvPr>
              <p:cNvSpPr txBox="1"/>
              <p:nvPr/>
            </p:nvSpPr>
            <p:spPr>
              <a:xfrm>
                <a:off x="10166796" y="4997735"/>
                <a:ext cx="1597013" cy="3791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1200"/>
                  </a:spcBef>
                  <a:buSzPct val="100000"/>
                </a:pPr>
                <a:r>
                  <a:rPr lang="en-US" sz="1600" dirty="0"/>
                  <a:t>Output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8" name="Oval 57">
                    <a:extLst>
                      <a:ext uri="{FF2B5EF4-FFF2-40B4-BE49-F238E27FC236}">
                        <a16:creationId xmlns:a16="http://schemas.microsoft.com/office/drawing/2014/main" id="{60BF73BD-929D-B20A-CF93-865EAEA4AD43}"/>
                      </a:ext>
                    </a:extLst>
                  </p:cNvPr>
                  <p:cNvSpPr/>
                  <p:nvPr/>
                </p:nvSpPr>
                <p:spPr>
                  <a:xfrm>
                    <a:off x="8880420" y="4166977"/>
                    <a:ext cx="667576" cy="636765"/>
                  </a:xfrm>
                  <a:prstGeom prst="ellipse">
                    <a:avLst/>
                  </a:prstGeom>
                  <a:solidFill>
                    <a:srgbClr val="FF755E"/>
                  </a:solidFill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58" name="Oval 57">
                    <a:extLst>
                      <a:ext uri="{FF2B5EF4-FFF2-40B4-BE49-F238E27FC236}">
                        <a16:creationId xmlns:a16="http://schemas.microsoft.com/office/drawing/2014/main" id="{60BF73BD-929D-B20A-CF93-865EAEA4AD43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880420" y="4166977"/>
                    <a:ext cx="667576" cy="636765"/>
                  </a:xfrm>
                  <a:prstGeom prst="ellipse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D5E0F613-6E74-9650-9AE3-BE26A4EF25D5}"/>
                      </a:ext>
                    </a:extLst>
                  </p:cNvPr>
                  <p:cNvSpPr/>
                  <p:nvPr/>
                </p:nvSpPr>
                <p:spPr>
                  <a:xfrm>
                    <a:off x="8880419" y="3335877"/>
                    <a:ext cx="667576" cy="636765"/>
                  </a:xfrm>
                  <a:prstGeom prst="ellipse">
                    <a:avLst/>
                  </a:prstGeom>
                  <a:solidFill>
                    <a:srgbClr val="FF755E"/>
                  </a:solidFill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D5E0F613-6E74-9650-9AE3-BE26A4EF25D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880419" y="3335877"/>
                    <a:ext cx="667576" cy="636765"/>
                  </a:xfrm>
                  <a:prstGeom prst="ellipse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1FA8C232-D5F9-2586-9BF0-53AC5AFD2E6E}"/>
                  </a:ext>
                </a:extLst>
              </p:cNvPr>
              <p:cNvCxnSpPr>
                <a:stCxn id="51" idx="6"/>
                <a:endCxn id="58" idx="2"/>
              </p:cNvCxnSpPr>
              <p:nvPr/>
            </p:nvCxnSpPr>
            <p:spPr>
              <a:xfrm>
                <a:off x="7715889" y="4485359"/>
                <a:ext cx="1164531" cy="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F553B1FF-996D-4BE0-E66A-FD750A1E94E5}"/>
                  </a:ext>
                </a:extLst>
              </p:cNvPr>
              <p:cNvCxnSpPr>
                <a:stCxn id="50" idx="6"/>
                <a:endCxn id="58" idx="2"/>
              </p:cNvCxnSpPr>
              <p:nvPr/>
            </p:nvCxnSpPr>
            <p:spPr>
              <a:xfrm>
                <a:off x="7715890" y="3673319"/>
                <a:ext cx="1164530" cy="81204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D5C602E6-A183-32C8-C065-F640EA9D14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14207" y="3935204"/>
                <a:ext cx="0" cy="222208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EB979284-5B94-68E4-CC04-88877F2018F4}"/>
                  </a:ext>
                </a:extLst>
              </p:cNvPr>
              <p:cNvCxnSpPr>
                <a:stCxn id="58" idx="6"/>
                <a:endCxn id="56" idx="2"/>
              </p:cNvCxnSpPr>
              <p:nvPr/>
            </p:nvCxnSpPr>
            <p:spPr>
              <a:xfrm>
                <a:off x="9547996" y="4485359"/>
                <a:ext cx="1053396" cy="24750"/>
              </a:xfrm>
              <a:prstGeom prst="straightConnector1">
                <a:avLst/>
              </a:prstGeom>
              <a:ln w="28575" cap="sq">
                <a:solidFill>
                  <a:srgbClr val="D71E28"/>
                </a:solidFill>
                <a:tailEnd type="triangle"/>
              </a:ln>
            </p:spPr>
            <p:style>
              <a:lnRef idx="1">
                <a:srgbClr val="787070"/>
              </a:lnRef>
              <a:fillRef idx="0">
                <a:schemeClr val="accent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87E53697-7426-86BC-014C-BCBA3D448E1B}"/>
                      </a:ext>
                    </a:extLst>
                  </p:cNvPr>
                  <p:cNvSpPr txBox="1"/>
                  <p:nvPr/>
                </p:nvSpPr>
                <p:spPr>
                  <a:xfrm>
                    <a:off x="9429568" y="4157412"/>
                    <a:ext cx="992364" cy="330356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sz="1600" b="0" dirty="0"/>
                  </a:p>
                </p:txBody>
              </p:sp>
            </mc:Choice>
            <mc:Fallback xmlns=""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87E53697-7426-86BC-014C-BCBA3D448E1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429568" y="4157412"/>
                    <a:ext cx="992364" cy="330356"/>
                  </a:xfrm>
                  <a:prstGeom prst="rect">
                    <a:avLst/>
                  </a:prstGeom>
                  <a:blipFill>
                    <a:blip r:embed="rId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" name="Oval 64">
                    <a:extLst>
                      <a:ext uri="{FF2B5EF4-FFF2-40B4-BE49-F238E27FC236}">
                        <a16:creationId xmlns:a16="http://schemas.microsoft.com/office/drawing/2014/main" id="{5AF4ECE2-AE13-9728-CA56-6B34796337D5}"/>
                      </a:ext>
                    </a:extLst>
                  </p:cNvPr>
                  <p:cNvSpPr/>
                  <p:nvPr/>
                </p:nvSpPr>
                <p:spPr>
                  <a:xfrm>
                    <a:off x="7048312" y="4997735"/>
                    <a:ext cx="667576" cy="636765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0">
                    <a:srgbClr val="787070"/>
                  </a:lnRef>
                  <a:fillRef idx="1">
                    <a:schemeClr val="accent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10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65" name="Oval 64">
                    <a:extLst>
                      <a:ext uri="{FF2B5EF4-FFF2-40B4-BE49-F238E27FC236}">
                        <a16:creationId xmlns:a16="http://schemas.microsoft.com/office/drawing/2014/main" id="{5AF4ECE2-AE13-9728-CA56-6B34796337D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048312" y="4997735"/>
                    <a:ext cx="667576" cy="636765"/>
                  </a:xfrm>
                  <a:prstGeom prst="ellipse">
                    <a:avLst/>
                  </a:prstGeom>
                  <a:blipFill>
                    <a:blip r:embed="rId10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D9AB80CA-D7E6-ADA4-58BE-F4481F43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597461" y="4157412"/>
                    <a:ext cx="992364" cy="330356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US" sz="1600" b="0" dirty="0"/>
                  </a:p>
                </p:txBody>
              </p:sp>
            </mc:Choice>
            <mc:Fallback xmlns=""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D9AB80CA-D7E6-ADA4-58BE-F4481F43B93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597461" y="4157412"/>
                    <a:ext cx="992364" cy="330356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" name="TextBox 66">
                    <a:extLst>
                      <a:ext uri="{FF2B5EF4-FFF2-40B4-BE49-F238E27FC236}">
                        <a16:creationId xmlns:a16="http://schemas.microsoft.com/office/drawing/2014/main" id="{932CA390-2BC7-7817-FC35-25FD94899E9F}"/>
                      </a:ext>
                    </a:extLst>
                  </p:cNvPr>
                  <p:cNvSpPr txBox="1"/>
                  <p:nvPr/>
                </p:nvSpPr>
                <p:spPr>
                  <a:xfrm rot="19417769">
                    <a:off x="7621247" y="4657623"/>
                    <a:ext cx="992364" cy="330356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spcBef>
                        <a:spcPts val="1200"/>
                      </a:spcBef>
                      <a:buSzPct val="100000"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en-US" sz="1600" b="0" dirty="0"/>
                  </a:p>
                </p:txBody>
              </p:sp>
            </mc:Choice>
            <mc:Fallback xmlns="">
              <p:sp>
                <p:nvSpPr>
                  <p:cNvPr id="67" name="TextBox 66">
                    <a:extLst>
                      <a:ext uri="{FF2B5EF4-FFF2-40B4-BE49-F238E27FC236}">
                        <a16:creationId xmlns:a16="http://schemas.microsoft.com/office/drawing/2014/main" id="{932CA390-2BC7-7817-FC35-25FD94899E9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9417769">
                    <a:off x="7621247" y="4657623"/>
                    <a:ext cx="992364" cy="330356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9CBC846-5508-484C-EF07-7C8219838F25}"/>
                </a:ext>
              </a:extLst>
            </p:cNvPr>
            <p:cNvSpPr/>
            <p:nvPr/>
          </p:nvSpPr>
          <p:spPr>
            <a:xfrm>
              <a:off x="6634265" y="3229583"/>
              <a:ext cx="5184842" cy="2939444"/>
            </a:xfrm>
            <a:prstGeom prst="rect">
              <a:avLst/>
            </a:prstGeom>
            <a:noFill/>
            <a:ln w="28575">
              <a:solidFill>
                <a:srgbClr val="D71E28"/>
              </a:solidFill>
            </a:ln>
          </p:spPr>
          <p:style>
            <a:lnRef idx="0">
              <a:srgbClr val="787070"/>
            </a:lnRef>
            <a:fillRef idx="1">
              <a:schemeClr val="accent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0000"/>
                </a:lnSpc>
              </a:pPr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75422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ellsFargo">
  <a:themeElements>
    <a:clrScheme name="Wells Fargo 2020 Colors">
      <a:dk1>
        <a:srgbClr val="141414"/>
      </a:dk1>
      <a:lt1>
        <a:srgbClr val="FFFFFF"/>
      </a:lt1>
      <a:dk2>
        <a:srgbClr val="D71E28"/>
      </a:dk2>
      <a:lt2>
        <a:srgbClr val="F4F0ED"/>
      </a:lt2>
      <a:accent1>
        <a:srgbClr val="D73F26"/>
      </a:accent1>
      <a:accent2>
        <a:srgbClr val="AA1E87"/>
      </a:accent2>
      <a:accent3>
        <a:srgbClr val="EB691E"/>
      </a:accent3>
      <a:accent4>
        <a:srgbClr val="5A469B"/>
      </a:accent4>
      <a:accent5>
        <a:srgbClr val="C83255"/>
      </a:accent5>
      <a:accent6>
        <a:srgbClr val="823291"/>
      </a:accent6>
      <a:hlink>
        <a:srgbClr val="5A469B"/>
      </a:hlink>
      <a:folHlink>
        <a:srgbClr val="5A469B"/>
      </a:folHlink>
    </a:clrScheme>
    <a:fontScheme name="Wells Fargo 2020 Fonts">
      <a:majorFont>
        <a:latin typeface="Wells Fargo Sans Display" panose="020B0503020203020204" pitchFamily="34" charset="0"/>
        <a:ea typeface=""/>
        <a:cs typeface=""/>
      </a:majorFont>
      <a:minorFont>
        <a:latin typeface="Wells Fargo Sans" panose="020B0503020203020204" pitchFamily="34" charset="0"/>
        <a:ea typeface=""/>
        <a:cs typeface=""/>
      </a:minorFont>
    </a:fontScheme>
    <a:fmtScheme name="Wells Fargo 2020 Effects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127000" dist="63500" dir="2700000" algn="b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>
        <a:defPPr algn="ctr">
          <a:lnSpc>
            <a:spcPct val="100000"/>
          </a:lnSpc>
          <a:defRPr sz="1600"/>
        </a:defPPr>
      </a:lstStyle>
      <a:style>
        <a:lnRef idx="0">
          <a:srgbClr val="787070"/>
        </a:lnRef>
        <a:fillRef idx="1">
          <a:schemeClr val="accent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 cap="sq"/>
      </a:spPr>
      <a:bodyPr/>
      <a:lstStyle/>
      <a:style>
        <a:lnRef idx="1">
          <a:srgbClr val="787070"/>
        </a:lnRef>
        <a:fillRef idx="0">
          <a:schemeClr val="accent1"/>
        </a:fillRef>
        <a:effectRef idx="0">
          <a:schemeClr val="dk1"/>
        </a:effectRef>
        <a:fontRef idx="minor">
          <a:schemeClr val="lt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71450" indent="-171450">
          <a:lnSpc>
            <a:spcPct val="100000"/>
          </a:lnSpc>
          <a:spcBef>
            <a:spcPts val="1200"/>
          </a:spcBef>
          <a:buSzPct val="100000"/>
          <a:buFont typeface="Wells Fargo Sans"/>
          <a:buChar char="•"/>
          <a:defRPr sz="1600"/>
        </a:defPPr>
      </a:lstStyle>
    </a:txDef>
  </a:objectDefaults>
  <a:extraClrSchemeLst/>
  <a:custClrLst>
    <a:custClr name="WF Red">
      <a:srgbClr val="D71E28"/>
    </a:custClr>
    <a:custClr name="WF Yellow">
      <a:srgbClr val="FFD100"/>
    </a:custClr>
    <a:custClr name="WF Yellow Tint 1">
      <a:srgbClr val="FFDF4C"/>
    </a:custClr>
    <a:custClr name="WF Yellow Tint 2">
      <a:srgbClr val="FFE87F"/>
    </a:custClr>
    <a:custClr name="WF Yellow Tint 3">
      <a:srgbClr val="FFF1B2"/>
    </a:custClr>
    <a:custClr name="WF Yellow Tint 4">
      <a:srgbClr val="FFF8D9"/>
    </a:custClr>
    <a:custClr name="WF Gray 1">
      <a:srgbClr val="3B3331"/>
    </a:custClr>
    <a:custClr name="WF Gray 2">
      <a:srgbClr val="787070"/>
    </a:custClr>
    <a:custClr name="WF Gray 3">
      <a:srgbClr val="B5ADAD"/>
    </a:custClr>
    <a:custClr name="WF Gray 4">
      <a:srgbClr val="F4F0ED"/>
    </a:custClr>
    <a:custClr name="WF Coral Dark 2">
      <a:srgbClr val="87190A"/>
    </a:custClr>
    <a:custClr name="WF Coral Dark 1">
      <a:srgbClr val="B42D19"/>
    </a:custClr>
    <a:custClr name="WF Coral">
      <a:srgbClr val="D73F26"/>
    </a:custClr>
    <a:custClr name="WF Coral Light 1">
      <a:srgbClr val="FF755E"/>
    </a:custClr>
    <a:custClr name="WF Coral Light 2">
      <a:srgbClr val="FFB1A6"/>
    </a:custClr>
    <a:custClr name="WF Purple Dark 2">
      <a:srgbClr val="640A4B"/>
    </a:custClr>
    <a:custClr name="WF Purple Dark 1">
      <a:srgbClr val="871469"/>
    </a:custClr>
    <a:custClr name="WF Purple">
      <a:srgbClr val="AA1E87"/>
    </a:custClr>
    <a:custClr name="WF Purple Light 1">
      <a:srgbClr val="D169B8"/>
    </a:custClr>
    <a:custClr name="WF Purple Light 2">
      <a:srgbClr val="F2A5DC"/>
    </a:custClr>
    <a:custClr name="WF Orange Dark 2">
      <a:srgbClr val="873100"/>
    </a:custClr>
    <a:custClr name="WF Orange Dark 1">
      <a:srgbClr val="A93E00"/>
    </a:custClr>
    <a:custClr name="WF Orange">
      <a:srgbClr val="EB691E"/>
    </a:custClr>
    <a:custClr name="WF Orange Light 1">
      <a:srgbClr val="FF9657"/>
    </a:custClr>
    <a:custClr name="WF Orange Light 2">
      <a:srgbClr val="FFC5A3"/>
    </a:custClr>
    <a:custClr name="WF Indigo Dark 2">
      <a:srgbClr val="352B6B"/>
    </a:custClr>
    <a:custClr name="WF Indigo Dark 1">
      <a:srgbClr val="463782"/>
    </a:custClr>
    <a:custClr name="WF Indigo">
      <a:srgbClr val="5A469B"/>
    </a:custClr>
    <a:custClr name="WF Indigo Light 1">
      <a:srgbClr val="9A89D9"/>
    </a:custClr>
    <a:custClr name="WF Indigo Light 2">
      <a:srgbClr val="BFB3F2"/>
    </a:custClr>
    <a:custClr name="WF Pink Dark 2">
      <a:srgbClr val="6E142D"/>
    </a:custClr>
    <a:custClr name="WF Pink Dark 1">
      <a:srgbClr val="9B2341"/>
    </a:custClr>
    <a:custClr name="WF Pink">
      <a:srgbClr val="C83255"/>
    </a:custClr>
    <a:custClr name="WF Pink Light 1">
      <a:srgbClr val="F26D91"/>
    </a:custClr>
    <a:custClr name="WF Pink Light 2">
      <a:srgbClr val="FFA6BE"/>
    </a:custClr>
    <a:custClr name="WF Violet Dark 2">
      <a:srgbClr val="5A1E64"/>
    </a:custClr>
    <a:custClr name="WF Violet Dark 1">
      <a:srgbClr val="64287D"/>
    </a:custClr>
    <a:custClr name="WF Violet">
      <a:srgbClr val="823291"/>
    </a:custClr>
    <a:custClr name="WF Violet Light 1">
      <a:srgbClr val="BB70CC"/>
    </a:custClr>
    <a:custClr name="WF Violet Light 2">
      <a:srgbClr val="E5A2F2"/>
    </a:custClr>
    <a:custClr name="Indicator Green">
      <a:srgbClr val="178757"/>
    </a:custClr>
  </a:custClrLst>
  <a:extLst>
    <a:ext uri="{05A4C25C-085E-4340-85A3-A5531E510DB2}">
      <thm15:themeFamily xmlns:thm15="http://schemas.microsoft.com/office/thememl/2012/main" name="WellsFargo" id="{377D85B2-B96A-435B-9397-BEC2E86389EE}" vid="{1AA2033B-53FE-48B1-A8E8-0E4A713A5E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webextensions/_rels/webextension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0.png"/></Relationships>
</file>

<file path=ppt/webextensions/webextension1.xml><?xml version="1.0" encoding="utf-8"?>
<we:webextension xmlns:we="http://schemas.microsoft.com/office/webextensions/webextension/2010/11" id="{8A0CC7B2-2759-384A-BD89-18DAEAF2E26F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tarttime" value="0"/>
    <we:property name="vid" value="&quot;https://www.youtube.com/watch?v=B8R148hFxPw&quot;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060F6D78-4273-A043-ADD9-C41C79870D9C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tarttime" value="0"/>
    <we:property name="vid" value="&quot;https://www.youtube.com/watch?v=SUbqykXVx0A&quot;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154E595F-8B93-CD4A-A10A-CE29F63EE605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tarttime" value="0"/>
    <we:property name="vid" value="&quot;https://www.youtube.com/watch?v=qv6UVOQ0F44&quot;"/>
  </we:properties>
  <we:bindings/>
  <we:snapshot xmlns:r="http://schemas.openxmlformats.org/officeDocument/2006/relationships" r:embed="rId1"/>
</we:webextension>
</file>

<file path=ppt/webextensions/webextension4.xml><?xml version="1.0" encoding="utf-8"?>
<we:webextension xmlns:we="http://schemas.microsoft.com/office/webextensions/webextension/2010/11" id="{C8D44ADA-5A59-4E48-B926-7C8D990985A8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tarttime" value="0"/>
    <we:property name="vid" value="&quot;https://www.youtube.com/watch?v=3JQ3hYko51Y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WellsFargo</Template>
  <TotalTime>0</TotalTime>
  <Words>3103</Words>
  <Application>Microsoft Office PowerPoint</Application>
  <PresentationFormat>Widescreen</PresentationFormat>
  <Paragraphs>601</Paragraphs>
  <Slides>35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Wells Fargo Sans Display</vt:lpstr>
      <vt:lpstr>Arial</vt:lpstr>
      <vt:lpstr>Cambria Math</vt:lpstr>
      <vt:lpstr>Wells Fargo Sans</vt:lpstr>
      <vt:lpstr>Courier New</vt:lpstr>
      <vt:lpstr>Calibri</vt:lpstr>
      <vt:lpstr>WellsFargo</vt:lpstr>
      <vt:lpstr>Advanced Models I -Introduction to Neural Networks</vt:lpstr>
      <vt:lpstr>Contents</vt:lpstr>
      <vt:lpstr>Artificial Neural Networks Today</vt:lpstr>
      <vt:lpstr>Artificial Neural Networks Today</vt:lpstr>
      <vt:lpstr>Artificial Neural Networks Today</vt:lpstr>
      <vt:lpstr>Artificial Neural Networks Today</vt:lpstr>
      <vt:lpstr>Biological Neurons and Biological Neural Network (BNN) </vt:lpstr>
      <vt:lpstr>Inspiration from Neuroscience: Artificial Neurons and Artificial Neural Network (ANN)</vt:lpstr>
      <vt:lpstr>Artificial Neurons  </vt:lpstr>
      <vt:lpstr>Artificial Neurons Activation Functions</vt:lpstr>
      <vt:lpstr>Practice</vt:lpstr>
      <vt:lpstr>Neural Network 3D Simulation</vt:lpstr>
      <vt:lpstr>Perceptron Networks with a Single Layer of Neurons</vt:lpstr>
      <vt:lpstr>Multilayer Perceptrons (MLP)</vt:lpstr>
      <vt:lpstr>Deep Neural Networks (DNN)</vt:lpstr>
      <vt:lpstr>Activation Functions Revisited Hidden Layer VS Output Layer</vt:lpstr>
      <vt:lpstr>Practice</vt:lpstr>
      <vt:lpstr>How to Train Neural Networks</vt:lpstr>
      <vt:lpstr>How to Train Neural Networks Cost Functions</vt:lpstr>
      <vt:lpstr>Practice</vt:lpstr>
      <vt:lpstr>How to Train Neural Networks Gradient Descent</vt:lpstr>
      <vt:lpstr>How to Train Neural Networks Gradient Descent</vt:lpstr>
      <vt:lpstr>How to Train Neural Networks Gradient Descent</vt:lpstr>
      <vt:lpstr>How to Train Neural Networks Backpropagation Algorithm</vt:lpstr>
      <vt:lpstr>Introduction to Keras and TensorFlow</vt:lpstr>
      <vt:lpstr>Introduction to Keras and TensorFlow Model and Layer</vt:lpstr>
      <vt:lpstr>TF/Keras Model and Layer </vt:lpstr>
      <vt:lpstr>TF/Keras Compile and Fit</vt:lpstr>
      <vt:lpstr>TF/Keras Learning curves</vt:lpstr>
      <vt:lpstr>Build, train and evaluate ANN with Keras </vt:lpstr>
      <vt:lpstr>Data Preparation</vt:lpstr>
      <vt:lpstr>Choice to Make When Using Neural Networks</vt:lpstr>
      <vt:lpstr>Overfitting</vt:lpstr>
      <vt:lpstr>PowerPoint Presentation</vt:lpstr>
      <vt:lpstr>Neural Networks Wrap-Up</vt:lpstr>
    </vt:vector>
  </TitlesOfParts>
  <Company>Wells Fargo N.A.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Liu, Alice [QUANTITATIVE ANALYTICS SPEC]</dc:creator>
  <cp:lastModifiedBy>Wang, Yuting</cp:lastModifiedBy>
  <cp:revision>141</cp:revision>
  <dcterms:created xsi:type="dcterms:W3CDTF">2021-03-23T19:22:08Z</dcterms:created>
  <dcterms:modified xsi:type="dcterms:W3CDTF">2024-08-07T22:26:31Z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f9c9bcd-f315-4c3b-87a0-7682e230e7e4_Enabled">
    <vt:lpwstr>true</vt:lpwstr>
  </property>
  <property fmtid="{D5CDD505-2E9C-101B-9397-08002B2CF9AE}" pid="3" name="MSIP_Label_1f9c9bcd-f315-4c3b-87a0-7682e230e7e4_SetDate">
    <vt:lpwstr>2024-08-03T02:58:09Z</vt:lpwstr>
  </property>
  <property fmtid="{D5CDD505-2E9C-101B-9397-08002B2CF9AE}" pid="4" name="MSIP_Label_1f9c9bcd-f315-4c3b-87a0-7682e230e7e4_Method">
    <vt:lpwstr>Privileged</vt:lpwstr>
  </property>
  <property fmtid="{D5CDD505-2E9C-101B-9397-08002B2CF9AE}" pid="5" name="MSIP_Label_1f9c9bcd-f315-4c3b-87a0-7682e230e7e4_Name">
    <vt:lpwstr>Internal Use</vt:lpwstr>
  </property>
  <property fmtid="{D5CDD505-2E9C-101B-9397-08002B2CF9AE}" pid="6" name="MSIP_Label_1f9c9bcd-f315-4c3b-87a0-7682e230e7e4_SiteId">
    <vt:lpwstr>e122af3c-4c68-4e49-9c52-4ae1e25e91ae</vt:lpwstr>
  </property>
  <property fmtid="{D5CDD505-2E9C-101B-9397-08002B2CF9AE}" pid="7" name="MSIP_Label_1f9c9bcd-f315-4c3b-87a0-7682e230e7e4_ActionId">
    <vt:lpwstr>04735ec3-b21d-42ed-8be4-ef26deeff94f</vt:lpwstr>
  </property>
  <property fmtid="{D5CDD505-2E9C-101B-9397-08002B2CF9AE}" pid="8" name="MSIP_Label_1f9c9bcd-f315-4c3b-87a0-7682e230e7e4_ContentBits">
    <vt:lpwstr>0</vt:lpwstr>
  </property>
</Properties>
</file>

<file path=docProps/thumbnail.jpeg>
</file>